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18288000" cy="10287000"/>
  <p:notesSz cx="6858000" cy="9144000"/>
  <p:embeddedFontLst>
    <p:embeddedFont>
      <p:font typeface="Calibri" panose="020F0502020204030204" pitchFamily="34" charset="0"/>
      <p:regular r:id="rId54"/>
      <p:bold r:id="rId55"/>
      <p:italic r:id="rId56"/>
      <p:boldItalic r:id="rId57"/>
    </p:embeddedFont>
    <p:embeddedFont>
      <p:font typeface="HK Modular" panose="020B0604020202020204" charset="-94"/>
      <p:regular r:id="rId58"/>
    </p:embeddedFont>
    <p:embeddedFont>
      <p:font typeface="Poppins" panose="00000500000000000000" pitchFamily="2" charset="-94"/>
      <p:regular r:id="rId59"/>
    </p:embeddedFont>
    <p:embeddedFont>
      <p:font typeface="Tomorrow" panose="020B0604020202020204"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2.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3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2.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3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3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2.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3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43.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49.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53.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5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29.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hyperlink" Target="https://github.com/aiformankind/wildfire-dataset/archive/refs/heads/master.zip"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66.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hyperlink" Target="https://github.com/aiformankind/wildfire-dataset/archive/refs/heads/master.zip"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hyperlink" Target="https://github.com/aiformankind/wildfire-dataset/archive/refs/heads/master.zip" TargetMode="External"/><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4.png"/><Relationship Id="rId18" Type="http://schemas.openxmlformats.org/officeDocument/2006/relationships/image" Target="../media/image76.png"/><Relationship Id="rId3" Type="http://schemas.openxmlformats.org/officeDocument/2006/relationships/image" Target="../media/image2.svg"/><Relationship Id="rId7" Type="http://schemas.openxmlformats.org/officeDocument/2006/relationships/image" Target="../media/image70.png"/><Relationship Id="rId12" Type="http://schemas.openxmlformats.org/officeDocument/2006/relationships/image" Target="../media/image25.png"/><Relationship Id="rId17" Type="http://schemas.openxmlformats.org/officeDocument/2006/relationships/image" Target="../media/image41.png"/><Relationship Id="rId2" Type="http://schemas.openxmlformats.org/officeDocument/2006/relationships/image" Target="../media/image1.png"/><Relationship Id="rId16"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73.png"/><Relationship Id="rId5" Type="http://schemas.openxmlformats.org/officeDocument/2006/relationships/image" Target="../media/image59.png"/><Relationship Id="rId15" Type="http://schemas.openxmlformats.org/officeDocument/2006/relationships/image" Target="../media/image29.png"/><Relationship Id="rId10" Type="http://schemas.openxmlformats.org/officeDocument/2006/relationships/image" Target="../media/image72.png"/><Relationship Id="rId4" Type="http://schemas.openxmlformats.org/officeDocument/2006/relationships/image" Target="../media/image69.png"/><Relationship Id="rId9" Type="http://schemas.openxmlformats.org/officeDocument/2006/relationships/image" Target="../media/image18.png"/><Relationship Id="rId14" Type="http://schemas.openxmlformats.org/officeDocument/2006/relationships/image" Target="../media/image3.png"/></Relationships>
</file>

<file path=ppt/slides/_rels/slide52.xml.rels><?xml version="1.0" encoding="UTF-8" standalone="yes"?>
<Relationships xmlns="http://schemas.openxmlformats.org/package/2006/relationships"><Relationship Id="rId8" Type="http://schemas.openxmlformats.org/officeDocument/2006/relationships/hyperlink" Target="https://www.kaggle.com/datasets/plameneduardo/sarscov2-ctscan-dataset" TargetMode="External"/><Relationship Id="rId3" Type="http://schemas.openxmlformats.org/officeDocument/2006/relationships/image" Target="../media/image2.svg"/><Relationship Id="rId7" Type="http://schemas.openxmlformats.org/officeDocument/2006/relationships/image" Target="../media/image2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hyperlink" Target="https://drive.google.com/drive/folders/1b9_RPHWU5M7NBByP8GSV1hojnZ8M6icF" TargetMode="External"/><Relationship Id="rId4" Type="http://schemas.openxmlformats.org/officeDocument/2006/relationships/image" Target="../media/image21.png"/><Relationship Id="rId9" Type="http://schemas.openxmlformats.org/officeDocument/2006/relationships/hyperlink" Target="https://github.com/deneyapyz/ortaokul/tree/main/Hafta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0219">
                <a:alpha val="100000"/>
              </a:srgbClr>
            </a:gs>
            <a:gs pos="50000">
              <a:srgbClr val="000224">
                <a:alpha val="100000"/>
              </a:srgbClr>
            </a:gs>
            <a:gs pos="100000">
              <a:srgbClr val="0496BE">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99888" y="-42468"/>
            <a:ext cx="20487775" cy="10371936"/>
          </a:xfrm>
          <a:custGeom>
            <a:avLst/>
            <a:gdLst/>
            <a:ahLst/>
            <a:cxnLst/>
            <a:rect l="l" t="t" r="r" b="b"/>
            <a:pathLst>
              <a:path w="20487775" h="10371936">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96500">
            <a:off x="9800342" y="1600542"/>
            <a:ext cx="8877067" cy="7545507"/>
          </a:xfrm>
          <a:custGeom>
            <a:avLst/>
            <a:gdLst/>
            <a:ahLst/>
            <a:cxnLst/>
            <a:rect l="l" t="t" r="r" b="b"/>
            <a:pathLst>
              <a:path w="8877067" h="7545507">
                <a:moveTo>
                  <a:pt x="0" y="0"/>
                </a:moveTo>
                <a:lnTo>
                  <a:pt x="8877066" y="0"/>
                </a:lnTo>
                <a:lnTo>
                  <a:pt x="8877066" y="7545507"/>
                </a:lnTo>
                <a:lnTo>
                  <a:pt x="0" y="7545507"/>
                </a:lnTo>
                <a:lnTo>
                  <a:pt x="0" y="0"/>
                </a:lnTo>
                <a:close/>
              </a:path>
            </a:pathLst>
          </a:custGeom>
          <a:blipFill>
            <a:blip r:embed="rId4"/>
            <a:stretch>
              <a:fillRect/>
            </a:stretch>
          </a:blipFill>
        </p:spPr>
      </p:sp>
      <p:sp>
        <p:nvSpPr>
          <p:cNvPr id="4" name="TextBox 4"/>
          <p:cNvSpPr txBox="1"/>
          <p:nvPr/>
        </p:nvSpPr>
        <p:spPr>
          <a:xfrm>
            <a:off x="1099337" y="3321050"/>
            <a:ext cx="8492722" cy="3530600"/>
          </a:xfrm>
          <a:prstGeom prst="rect">
            <a:avLst/>
          </a:prstGeom>
        </p:spPr>
        <p:txBody>
          <a:bodyPr lIns="0" tIns="0" rIns="0" bIns="0" rtlCol="0" anchor="t">
            <a:spAutoFit/>
          </a:bodyPr>
          <a:lstStyle/>
          <a:p>
            <a:pPr algn="ctr">
              <a:lnSpc>
                <a:spcPts val="7000"/>
              </a:lnSpc>
              <a:spcBef>
                <a:spcPct val="0"/>
              </a:spcBef>
            </a:pPr>
            <a:r>
              <a:rPr lang="en-US" sz="5000">
                <a:solidFill>
                  <a:srgbClr val="FFFFFF"/>
                </a:solidFill>
                <a:latin typeface="HK Modular"/>
              </a:rPr>
              <a:t>4. HAFTA: KARAR AĞAÇLARI ILE TUTARLI KARARLAR </a:t>
            </a:r>
          </a:p>
        </p:txBody>
      </p:sp>
      <p:sp>
        <p:nvSpPr>
          <p:cNvPr id="5" name="TextBox 5"/>
          <p:cNvSpPr txBox="1"/>
          <p:nvPr/>
        </p:nvSpPr>
        <p:spPr>
          <a:xfrm>
            <a:off x="1028700" y="912447"/>
            <a:ext cx="3047283" cy="731482"/>
          </a:xfrm>
          <a:prstGeom prst="rect">
            <a:avLst/>
          </a:prstGeom>
        </p:spPr>
        <p:txBody>
          <a:bodyPr lIns="0" tIns="0" rIns="0" bIns="0" rtlCol="0" anchor="t">
            <a:spAutoFit/>
          </a:bodyPr>
          <a:lstStyle/>
          <a:p>
            <a:pPr algn="ctr">
              <a:lnSpc>
                <a:spcPts val="6020"/>
              </a:lnSpc>
              <a:spcBef>
                <a:spcPct val="0"/>
              </a:spcBef>
            </a:pPr>
            <a:r>
              <a:rPr lang="en-US" sz="4300" dirty="0">
                <a:solidFill>
                  <a:srgbClr val="FFFFFF"/>
                </a:solidFill>
                <a:latin typeface="Poppins"/>
              </a:rPr>
              <a:t>1</a:t>
            </a:r>
            <a:r>
              <a:rPr lang="tr-TR" sz="4300" dirty="0">
                <a:solidFill>
                  <a:srgbClr val="FFFFFF"/>
                </a:solidFill>
                <a:latin typeface="Poppins"/>
              </a:rPr>
              <a:t>8</a:t>
            </a:r>
            <a:r>
              <a:rPr lang="en-US" sz="4300" dirty="0">
                <a:solidFill>
                  <a:srgbClr val="FFFFFF"/>
                </a:solidFill>
                <a:latin typeface="Poppins"/>
              </a:rPr>
              <a:t>.05.2024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966732"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5905024" y="3394698"/>
            <a:ext cx="11572026" cy="2849611"/>
          </a:xfrm>
          <a:custGeom>
            <a:avLst/>
            <a:gdLst/>
            <a:ahLst/>
            <a:cxnLst/>
            <a:rect l="l" t="t" r="r" b="b"/>
            <a:pathLst>
              <a:path w="11572026" h="2849611">
                <a:moveTo>
                  <a:pt x="0" y="0"/>
                </a:moveTo>
                <a:lnTo>
                  <a:pt x="11572025" y="0"/>
                </a:lnTo>
                <a:lnTo>
                  <a:pt x="11572025" y="2849612"/>
                </a:lnTo>
                <a:lnTo>
                  <a:pt x="0" y="28496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588634"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5"/>
          <p:cNvSpPr/>
          <p:nvPr/>
        </p:nvSpPr>
        <p:spPr>
          <a:xfrm>
            <a:off x="9144000"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a:ln cap="sq">
            <a:noFill/>
            <a:prstDash val="solid"/>
            <a:miter/>
          </a:ln>
        </p:spPr>
      </p:sp>
      <p:sp>
        <p:nvSpPr>
          <p:cNvPr id="6" name="Freeform 6"/>
          <p:cNvSpPr/>
          <p:nvPr/>
        </p:nvSpPr>
        <p:spPr>
          <a:xfrm>
            <a:off x="14699366"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a:ln cap="sq">
            <a:noFill/>
            <a:prstDash val="solid"/>
            <a:miter/>
          </a:ln>
        </p:spPr>
      </p:sp>
      <p:sp>
        <p:nvSpPr>
          <p:cNvPr id="7" name="Freeform 7"/>
          <p:cNvSpPr/>
          <p:nvPr/>
        </p:nvSpPr>
        <p:spPr>
          <a:xfrm>
            <a:off x="2034088" y="3932667"/>
            <a:ext cx="3870936" cy="975798"/>
          </a:xfrm>
          <a:custGeom>
            <a:avLst/>
            <a:gdLst/>
            <a:ahLst/>
            <a:cxnLst/>
            <a:rect l="l" t="t" r="r" b="b"/>
            <a:pathLst>
              <a:path w="3870936" h="975798">
                <a:moveTo>
                  <a:pt x="0" y="0"/>
                </a:moveTo>
                <a:lnTo>
                  <a:pt x="3870936" y="0"/>
                </a:lnTo>
                <a:lnTo>
                  <a:pt x="3870936" y="975798"/>
                </a:lnTo>
                <a:lnTo>
                  <a:pt x="0" y="9757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6366317" y="3875517"/>
            <a:ext cx="10653453" cy="1672646"/>
          </a:xfrm>
          <a:prstGeom prst="rect">
            <a:avLst/>
          </a:prstGeom>
        </p:spPr>
        <p:txBody>
          <a:bodyPr lIns="0" tIns="0" rIns="0" bIns="0" rtlCol="0" anchor="t">
            <a:spAutoFit/>
          </a:bodyPr>
          <a:lstStyle/>
          <a:p>
            <a:pPr algn="just">
              <a:lnSpc>
                <a:spcPts val="3356"/>
              </a:lnSpc>
              <a:spcBef>
                <a:spcPct val="0"/>
              </a:spcBef>
            </a:pPr>
            <a:r>
              <a:rPr lang="en-US" sz="2397" dirty="0">
                <a:solidFill>
                  <a:srgbClr val="FFFFFF"/>
                </a:solidFill>
                <a:latin typeface="Tomorrow"/>
              </a:rPr>
              <a:t>KARAR AĞACI TEKNIĞINI KULLANARAK VERININ SINIFLANMASI, ÖĞRENME VE SINIFLAMA OLMAK ÜZERE IKI BASAMAKLI BIR IŞLEMDIR. YAYGIN OLARAK BILINEN KARAR AĞACI ALGORITMALARI ŞU ŞEKILDEDIR: </a:t>
            </a:r>
          </a:p>
        </p:txBody>
      </p:sp>
      <p:sp>
        <p:nvSpPr>
          <p:cNvPr id="9" name="Freeform 9"/>
          <p:cNvSpPr/>
          <p:nvPr/>
        </p:nvSpPr>
        <p:spPr>
          <a:xfrm>
            <a:off x="2254557" y="2956853"/>
            <a:ext cx="2028800" cy="2592716"/>
          </a:xfrm>
          <a:custGeom>
            <a:avLst/>
            <a:gdLst/>
            <a:ahLst/>
            <a:cxnLst/>
            <a:rect l="l" t="t" r="r" b="b"/>
            <a:pathLst>
              <a:path w="2028800" h="2592716">
                <a:moveTo>
                  <a:pt x="0" y="0"/>
                </a:moveTo>
                <a:lnTo>
                  <a:pt x="2028800" y="0"/>
                </a:lnTo>
                <a:lnTo>
                  <a:pt x="2028800" y="2592715"/>
                </a:lnTo>
                <a:lnTo>
                  <a:pt x="0" y="2592715"/>
                </a:lnTo>
                <a:lnTo>
                  <a:pt x="0" y="0"/>
                </a:lnTo>
                <a:close/>
              </a:path>
            </a:pathLst>
          </a:custGeom>
          <a:blipFill>
            <a:blip r:embed="rId8"/>
            <a:stretch>
              <a:fillRect/>
            </a:stretch>
          </a:blipFill>
        </p:spPr>
      </p:sp>
      <p:sp>
        <p:nvSpPr>
          <p:cNvPr id="10" name="TextBox 10"/>
          <p:cNvSpPr txBox="1"/>
          <p:nvPr/>
        </p:nvSpPr>
        <p:spPr>
          <a:xfrm>
            <a:off x="2254557" y="952500"/>
            <a:ext cx="14765213"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FFFFFF"/>
                </a:solidFill>
                <a:latin typeface="HK Modular"/>
              </a:rPr>
              <a:t>1.2. Karar Ağacı Tekniği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966732"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5276720" y="2574284"/>
            <a:ext cx="24400658" cy="6008662"/>
          </a:xfrm>
          <a:custGeom>
            <a:avLst/>
            <a:gdLst/>
            <a:ahLst/>
            <a:cxnLst/>
            <a:rect l="l" t="t" r="r" b="b"/>
            <a:pathLst>
              <a:path w="24400658" h="6008662">
                <a:moveTo>
                  <a:pt x="0" y="0"/>
                </a:moveTo>
                <a:lnTo>
                  <a:pt x="24400658" y="0"/>
                </a:lnTo>
                <a:lnTo>
                  <a:pt x="24400658" y="6008662"/>
                </a:lnTo>
                <a:lnTo>
                  <a:pt x="0" y="60086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588634"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5"/>
          <p:cNvSpPr/>
          <p:nvPr/>
        </p:nvSpPr>
        <p:spPr>
          <a:xfrm>
            <a:off x="9144000"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a:ln cap="sq">
            <a:noFill/>
            <a:prstDash val="solid"/>
            <a:miter/>
          </a:ln>
        </p:spPr>
      </p:sp>
      <p:sp>
        <p:nvSpPr>
          <p:cNvPr id="6" name="Freeform 6"/>
          <p:cNvSpPr/>
          <p:nvPr/>
        </p:nvSpPr>
        <p:spPr>
          <a:xfrm>
            <a:off x="14699366"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a:ln cap="sq">
            <a:noFill/>
            <a:prstDash val="solid"/>
            <a:miter/>
          </a:ln>
        </p:spPr>
      </p:sp>
      <p:sp>
        <p:nvSpPr>
          <p:cNvPr id="7" name="Freeform 7"/>
          <p:cNvSpPr/>
          <p:nvPr/>
        </p:nvSpPr>
        <p:spPr>
          <a:xfrm>
            <a:off x="1405784" y="3843706"/>
            <a:ext cx="3870936" cy="975798"/>
          </a:xfrm>
          <a:custGeom>
            <a:avLst/>
            <a:gdLst/>
            <a:ahLst/>
            <a:cxnLst/>
            <a:rect l="l" t="t" r="r" b="b"/>
            <a:pathLst>
              <a:path w="3870936" h="975798">
                <a:moveTo>
                  <a:pt x="0" y="0"/>
                </a:moveTo>
                <a:lnTo>
                  <a:pt x="3870936" y="0"/>
                </a:lnTo>
                <a:lnTo>
                  <a:pt x="3870936" y="975798"/>
                </a:lnTo>
                <a:lnTo>
                  <a:pt x="0" y="9757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6366317" y="3875517"/>
            <a:ext cx="11617247" cy="3349046"/>
          </a:xfrm>
          <a:prstGeom prst="rect">
            <a:avLst/>
          </a:prstGeom>
        </p:spPr>
        <p:txBody>
          <a:bodyPr lIns="0" tIns="0" rIns="0" bIns="0" rtlCol="0" anchor="t">
            <a:spAutoFit/>
          </a:bodyPr>
          <a:lstStyle/>
          <a:p>
            <a:pPr algn="just">
              <a:lnSpc>
                <a:spcPts val="3356"/>
              </a:lnSpc>
              <a:spcBef>
                <a:spcPct val="0"/>
              </a:spcBef>
            </a:pPr>
            <a:r>
              <a:rPr lang="en-US" sz="2397">
                <a:solidFill>
                  <a:srgbClr val="FFFFFF"/>
                </a:solidFill>
                <a:latin typeface="Tomorrow"/>
              </a:rPr>
              <a:t>ID3, YAPAY ZEKÂ ALANINDA ÇALIŞMAYA ILK BAŞLAYAN ÖĞRENCILERIN KARAR AĞAÇLARININ TEMEL ÇALIŞMA ŞEKLINI KOLAYCA ÖĞRENEBILECEKLERI IDEAL BIR ALGORITMADIR. ID3 KARAR AĞAÇ ALGORITMASININ C4.5 VE C5.0 ISMINDE IKI TANE VERSIYONU SIKLIKLA KULLANILMAKTADIR. ID3 KARAR AĞACI ALGORITMASINDA HER DÜĞÜMDEN ÇIKAN DALLAR ILE KARAR AĞACI OLUŞMAKTADIR. AĞAÇTAKI DALLARIN SAYISI ALGORITMADA TAHMIN EDILECEK SINIF SAYISINA EŞITTIR. KARAR AĞACI ALGORITMASINDA YAPRAKTAKI HATA (ERROR) ORANINA GÖRE BUDAMA IŞLEMI YAPILIR. </a:t>
            </a:r>
          </a:p>
        </p:txBody>
      </p:sp>
      <p:sp>
        <p:nvSpPr>
          <p:cNvPr id="9" name="Freeform 9"/>
          <p:cNvSpPr/>
          <p:nvPr/>
        </p:nvSpPr>
        <p:spPr>
          <a:xfrm>
            <a:off x="2254557" y="2956853"/>
            <a:ext cx="2028800" cy="2592716"/>
          </a:xfrm>
          <a:custGeom>
            <a:avLst/>
            <a:gdLst/>
            <a:ahLst/>
            <a:cxnLst/>
            <a:rect l="l" t="t" r="r" b="b"/>
            <a:pathLst>
              <a:path w="2028800" h="2592716">
                <a:moveTo>
                  <a:pt x="0" y="0"/>
                </a:moveTo>
                <a:lnTo>
                  <a:pt x="2028800" y="0"/>
                </a:lnTo>
                <a:lnTo>
                  <a:pt x="2028800" y="2592715"/>
                </a:lnTo>
                <a:lnTo>
                  <a:pt x="0" y="2592715"/>
                </a:lnTo>
                <a:lnTo>
                  <a:pt x="0" y="0"/>
                </a:lnTo>
                <a:close/>
              </a:path>
            </a:pathLst>
          </a:custGeom>
          <a:blipFill>
            <a:blip r:embed="rId8"/>
            <a:stretch>
              <a:fillRect/>
            </a:stretch>
          </a:blipFill>
        </p:spPr>
      </p:sp>
      <p:sp>
        <p:nvSpPr>
          <p:cNvPr id="10" name="TextBox 10"/>
          <p:cNvSpPr txBox="1"/>
          <p:nvPr/>
        </p:nvSpPr>
        <p:spPr>
          <a:xfrm>
            <a:off x="1405784" y="914400"/>
            <a:ext cx="14765213" cy="750571"/>
          </a:xfrm>
          <a:prstGeom prst="rect">
            <a:avLst/>
          </a:prstGeom>
        </p:spPr>
        <p:txBody>
          <a:bodyPr lIns="0" tIns="0" rIns="0" bIns="0" rtlCol="0" anchor="t">
            <a:spAutoFit/>
          </a:bodyPr>
          <a:lstStyle/>
          <a:p>
            <a:pPr marL="0" lvl="0" indent="0" algn="l">
              <a:lnSpc>
                <a:spcPts val="5879"/>
              </a:lnSpc>
              <a:spcBef>
                <a:spcPct val="0"/>
              </a:spcBef>
            </a:pPr>
            <a:r>
              <a:rPr lang="en-US" sz="4199">
                <a:solidFill>
                  <a:srgbClr val="FFFFFF"/>
                </a:solidFill>
                <a:latin typeface="Poppins"/>
              </a:rPr>
              <a:t>1.2.1. ID3 Karar Ağacı Algoritması</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89206" y="-1676605"/>
            <a:ext cx="4564587" cy="5410609"/>
          </a:xfrm>
          <a:custGeom>
            <a:avLst/>
            <a:gdLst/>
            <a:ahLst/>
            <a:cxnLst/>
            <a:rect l="l" t="t" r="r" b="b"/>
            <a:pathLst>
              <a:path w="4564587" h="5410609">
                <a:moveTo>
                  <a:pt x="0" y="0"/>
                </a:moveTo>
                <a:lnTo>
                  <a:pt x="4564587" y="0"/>
                </a:lnTo>
                <a:lnTo>
                  <a:pt x="4564587" y="5410610"/>
                </a:lnTo>
                <a:lnTo>
                  <a:pt x="0" y="541061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274535" y="688107"/>
            <a:ext cx="791033" cy="817605"/>
          </a:xfrm>
          <a:custGeom>
            <a:avLst/>
            <a:gdLst/>
            <a:ahLst/>
            <a:cxnLst/>
            <a:rect l="l" t="t" r="r" b="b"/>
            <a:pathLst>
              <a:path w="791033" h="817605">
                <a:moveTo>
                  <a:pt x="791033" y="0"/>
                </a:moveTo>
                <a:lnTo>
                  <a:pt x="0" y="0"/>
                </a:lnTo>
                <a:lnTo>
                  <a:pt x="0" y="817605"/>
                </a:lnTo>
                <a:lnTo>
                  <a:pt x="791033" y="817605"/>
                </a:lnTo>
                <a:lnTo>
                  <a:pt x="791033" y="0"/>
                </a:lnTo>
                <a:close/>
              </a:path>
            </a:pathLst>
          </a:custGeom>
          <a:blipFill>
            <a:blip r:embed="rId4"/>
            <a:stretch>
              <a:fillRect/>
            </a:stretch>
          </a:blipFill>
        </p:spPr>
      </p:sp>
      <p:sp>
        <p:nvSpPr>
          <p:cNvPr id="4" name="Freeform 4"/>
          <p:cNvSpPr/>
          <p:nvPr/>
        </p:nvSpPr>
        <p:spPr>
          <a:xfrm rot="288391">
            <a:off x="960474" y="779112"/>
            <a:ext cx="2265226" cy="2217090"/>
          </a:xfrm>
          <a:custGeom>
            <a:avLst/>
            <a:gdLst/>
            <a:ahLst/>
            <a:cxnLst/>
            <a:rect l="l" t="t" r="r" b="b"/>
            <a:pathLst>
              <a:path w="2265226" h="2217090">
                <a:moveTo>
                  <a:pt x="0" y="0"/>
                </a:moveTo>
                <a:lnTo>
                  <a:pt x="2265226" y="0"/>
                </a:lnTo>
                <a:lnTo>
                  <a:pt x="2265226" y="2217090"/>
                </a:lnTo>
                <a:lnTo>
                  <a:pt x="0" y="2217090"/>
                </a:lnTo>
                <a:lnTo>
                  <a:pt x="0" y="0"/>
                </a:lnTo>
                <a:close/>
              </a:path>
            </a:pathLst>
          </a:custGeom>
          <a:blipFill>
            <a:blip r:embed="rId5"/>
            <a:stretch>
              <a:fillRect/>
            </a:stretch>
          </a:blipFill>
        </p:spPr>
      </p:sp>
      <p:sp>
        <p:nvSpPr>
          <p:cNvPr id="5" name="TextBox 5"/>
          <p:cNvSpPr txBox="1"/>
          <p:nvPr/>
        </p:nvSpPr>
        <p:spPr>
          <a:xfrm>
            <a:off x="1039896" y="3657506"/>
            <a:ext cx="16208208" cy="2905313"/>
          </a:xfrm>
          <a:prstGeom prst="rect">
            <a:avLst/>
          </a:prstGeom>
        </p:spPr>
        <p:txBody>
          <a:bodyPr lIns="0" tIns="0" rIns="0" bIns="0" rtlCol="0" anchor="t">
            <a:spAutoFit/>
          </a:bodyPr>
          <a:lstStyle/>
          <a:p>
            <a:pPr algn="just">
              <a:lnSpc>
                <a:spcPts val="4683"/>
              </a:lnSpc>
              <a:spcBef>
                <a:spcPct val="0"/>
              </a:spcBef>
            </a:pPr>
            <a:r>
              <a:rPr lang="en-US" sz="3345">
                <a:solidFill>
                  <a:srgbClr val="FFFFFF"/>
                </a:solidFill>
                <a:latin typeface="Tomorrow"/>
              </a:rPr>
              <a:t>BIR ŞIRKETIN A, B, C ÜRÜNLERI ILE ILGILI SATIŞ DETAYLARI AŞAĞIDAKI TABLO’DA VERILMIŞTIR. BU ÜRÜNLER ILE AŞAĞIDA BELIRLENEN ÖZELLIKLERDE ÜRÜNLER ILE AKSESUAR ALMA KARARI DA SETTE TANIMLANMIŞTIR. TABLOYA UYGUN OLARAK BASIT BIR KARAR AĞAÇ YAPISI OLUŞTURUNUZ. </a:t>
            </a:r>
          </a:p>
        </p:txBody>
      </p:sp>
      <p:sp>
        <p:nvSpPr>
          <p:cNvPr id="6" name="TextBox 6"/>
          <p:cNvSpPr txBox="1"/>
          <p:nvPr/>
        </p:nvSpPr>
        <p:spPr>
          <a:xfrm>
            <a:off x="6351465" y="914400"/>
            <a:ext cx="5585070" cy="750571"/>
          </a:xfrm>
          <a:prstGeom prst="rect">
            <a:avLst/>
          </a:prstGeom>
        </p:spPr>
        <p:txBody>
          <a:bodyPr lIns="0" tIns="0" rIns="0" bIns="0" rtlCol="0" anchor="t">
            <a:spAutoFit/>
          </a:bodyPr>
          <a:lstStyle/>
          <a:p>
            <a:pPr marL="0" lvl="0" indent="0" algn="l">
              <a:lnSpc>
                <a:spcPts val="5879"/>
              </a:lnSpc>
              <a:spcBef>
                <a:spcPct val="0"/>
              </a:spcBef>
            </a:pPr>
            <a:r>
              <a:rPr lang="en-US" sz="4199">
                <a:solidFill>
                  <a:srgbClr val="FFFFFF"/>
                </a:solidFill>
                <a:latin typeface="Poppins"/>
              </a:rPr>
              <a:t>TARTIŞARAK ÇÖZELİM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89206" y="-1676605"/>
            <a:ext cx="4564587" cy="5410609"/>
          </a:xfrm>
          <a:custGeom>
            <a:avLst/>
            <a:gdLst/>
            <a:ahLst/>
            <a:cxnLst/>
            <a:rect l="l" t="t" r="r" b="b"/>
            <a:pathLst>
              <a:path w="4564587" h="5410609">
                <a:moveTo>
                  <a:pt x="0" y="0"/>
                </a:moveTo>
                <a:lnTo>
                  <a:pt x="4564587" y="0"/>
                </a:lnTo>
                <a:lnTo>
                  <a:pt x="4564587" y="5410610"/>
                </a:lnTo>
                <a:lnTo>
                  <a:pt x="0" y="541061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274535" y="688107"/>
            <a:ext cx="791033" cy="817605"/>
          </a:xfrm>
          <a:custGeom>
            <a:avLst/>
            <a:gdLst/>
            <a:ahLst/>
            <a:cxnLst/>
            <a:rect l="l" t="t" r="r" b="b"/>
            <a:pathLst>
              <a:path w="791033" h="817605">
                <a:moveTo>
                  <a:pt x="791033" y="0"/>
                </a:moveTo>
                <a:lnTo>
                  <a:pt x="0" y="0"/>
                </a:lnTo>
                <a:lnTo>
                  <a:pt x="0" y="817605"/>
                </a:lnTo>
                <a:lnTo>
                  <a:pt x="791033" y="817605"/>
                </a:lnTo>
                <a:lnTo>
                  <a:pt x="791033" y="0"/>
                </a:lnTo>
                <a:close/>
              </a:path>
            </a:pathLst>
          </a:custGeom>
          <a:blipFill>
            <a:blip r:embed="rId4"/>
            <a:stretch>
              <a:fillRect/>
            </a:stretch>
          </a:blipFill>
        </p:spPr>
      </p:sp>
      <p:sp>
        <p:nvSpPr>
          <p:cNvPr id="4" name="Freeform 4"/>
          <p:cNvSpPr/>
          <p:nvPr/>
        </p:nvSpPr>
        <p:spPr>
          <a:xfrm rot="288391">
            <a:off x="960474" y="779112"/>
            <a:ext cx="2265226" cy="2217090"/>
          </a:xfrm>
          <a:custGeom>
            <a:avLst/>
            <a:gdLst/>
            <a:ahLst/>
            <a:cxnLst/>
            <a:rect l="l" t="t" r="r" b="b"/>
            <a:pathLst>
              <a:path w="2265226" h="2217090">
                <a:moveTo>
                  <a:pt x="0" y="0"/>
                </a:moveTo>
                <a:lnTo>
                  <a:pt x="2265226" y="0"/>
                </a:lnTo>
                <a:lnTo>
                  <a:pt x="2265226" y="2217090"/>
                </a:lnTo>
                <a:lnTo>
                  <a:pt x="0" y="2217090"/>
                </a:lnTo>
                <a:lnTo>
                  <a:pt x="0" y="0"/>
                </a:lnTo>
                <a:close/>
              </a:path>
            </a:pathLst>
          </a:custGeom>
          <a:blipFill>
            <a:blip r:embed="rId5"/>
            <a:stretch>
              <a:fillRect/>
            </a:stretch>
          </a:blipFill>
        </p:spPr>
      </p:sp>
      <p:sp>
        <p:nvSpPr>
          <p:cNvPr id="5" name="Freeform 5"/>
          <p:cNvSpPr/>
          <p:nvPr/>
        </p:nvSpPr>
        <p:spPr>
          <a:xfrm>
            <a:off x="5345275" y="1091527"/>
            <a:ext cx="7597449" cy="8103946"/>
          </a:xfrm>
          <a:custGeom>
            <a:avLst/>
            <a:gdLst/>
            <a:ahLst/>
            <a:cxnLst/>
            <a:rect l="l" t="t" r="r" b="b"/>
            <a:pathLst>
              <a:path w="7597449" h="8103946">
                <a:moveTo>
                  <a:pt x="0" y="0"/>
                </a:moveTo>
                <a:lnTo>
                  <a:pt x="7597450" y="0"/>
                </a:lnTo>
                <a:lnTo>
                  <a:pt x="7597450" y="8103946"/>
                </a:lnTo>
                <a:lnTo>
                  <a:pt x="0" y="8103946"/>
                </a:lnTo>
                <a:lnTo>
                  <a:pt x="0" y="0"/>
                </a:lnTo>
                <a:close/>
              </a:path>
            </a:pathLst>
          </a:custGeom>
          <a:blipFill>
            <a:blip r:embed="rId6"/>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2982028"/>
            <a:ext cx="7315200" cy="3785616"/>
          </a:xfrm>
          <a:custGeom>
            <a:avLst/>
            <a:gdLst/>
            <a:ahLst/>
            <a:cxnLst/>
            <a:rect l="l" t="t" r="r" b="b"/>
            <a:pathLst>
              <a:path w="7315200" h="3785616">
                <a:moveTo>
                  <a:pt x="0" y="0"/>
                </a:moveTo>
                <a:lnTo>
                  <a:pt x="7315200" y="0"/>
                </a:lnTo>
                <a:lnTo>
                  <a:pt x="7315200" y="3785616"/>
                </a:lnTo>
                <a:lnTo>
                  <a:pt x="0" y="3785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944100" y="2982028"/>
            <a:ext cx="7315200" cy="3785616"/>
          </a:xfrm>
          <a:custGeom>
            <a:avLst/>
            <a:gdLst/>
            <a:ahLst/>
            <a:cxnLst/>
            <a:rect l="l" t="t" r="r" b="b"/>
            <a:pathLst>
              <a:path w="7315200" h="3785616">
                <a:moveTo>
                  <a:pt x="0" y="0"/>
                </a:moveTo>
                <a:lnTo>
                  <a:pt x="7315200" y="0"/>
                </a:lnTo>
                <a:lnTo>
                  <a:pt x="7315200" y="3785616"/>
                </a:lnTo>
                <a:lnTo>
                  <a:pt x="0" y="3785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468908" y="3686504"/>
            <a:ext cx="6495745" cy="1889473"/>
          </a:xfrm>
          <a:prstGeom prst="rect">
            <a:avLst/>
          </a:prstGeom>
        </p:spPr>
        <p:txBody>
          <a:bodyPr lIns="0" tIns="0" rIns="0" bIns="0" rtlCol="0" anchor="t">
            <a:spAutoFit/>
          </a:bodyPr>
          <a:lstStyle/>
          <a:p>
            <a:pPr algn="just">
              <a:lnSpc>
                <a:spcPts val="2168"/>
              </a:lnSpc>
              <a:spcBef>
                <a:spcPct val="0"/>
              </a:spcBef>
            </a:pPr>
            <a:r>
              <a:rPr lang="en-US" sz="1548">
                <a:solidFill>
                  <a:srgbClr val="FFFFFF"/>
                </a:solidFill>
                <a:latin typeface="Tomorrow"/>
              </a:rPr>
              <a:t>Gini indeksi (dizini) veya Gini katsayısı, İtalyan istatistikçi Corrado Gini tarafından 1912’de geliştirilen istatistiksel bir ölçüdür. Gini’ye dayalı ikili bölme işlemine göre çalışan bir karar ağacı algoritmasıdır. Bu algoritmada en son veya uçta olmayan her bir düğümde iki adet dal vardır. Hem sınıflandırma hem de regresyon (sayısal sonuç) uygulamalarında kullanılır. Budama işlemi oluşturulan karar ağacı yapısına göre değişiklik gösterir. </a:t>
            </a:r>
          </a:p>
        </p:txBody>
      </p:sp>
      <p:sp>
        <p:nvSpPr>
          <p:cNvPr id="6" name="TextBox 6"/>
          <p:cNvSpPr txBox="1"/>
          <p:nvPr/>
        </p:nvSpPr>
        <p:spPr>
          <a:xfrm>
            <a:off x="10384308" y="3686504"/>
            <a:ext cx="6434784" cy="1856105"/>
          </a:xfrm>
          <a:prstGeom prst="rect">
            <a:avLst/>
          </a:prstGeom>
        </p:spPr>
        <p:txBody>
          <a:bodyPr lIns="0" tIns="0" rIns="0" bIns="0" rtlCol="0" anchor="t">
            <a:spAutoFit/>
          </a:bodyPr>
          <a:lstStyle/>
          <a:p>
            <a:pPr algn="just">
              <a:lnSpc>
                <a:spcPts val="2170"/>
              </a:lnSpc>
              <a:spcBef>
                <a:spcPct val="0"/>
              </a:spcBef>
            </a:pPr>
            <a:r>
              <a:rPr lang="en-US" sz="1550">
                <a:solidFill>
                  <a:srgbClr val="FFFFFF"/>
                </a:solidFill>
                <a:latin typeface="Tomorrow"/>
              </a:rPr>
              <a:t>Karar ağacı CHAID algoritması istatistik tabanlı olarak G. V. Kass tarafından 1980’de geliştirilmiştir. Sınıflandırma ve regresyon uygulamalarında tercih edilir. CHAID algoritması, bağımsız değişkenlerin birbirleriyle olan etkileşimini bulan bir tekniktir. CHAID algoritması dallanma kriterinde bağımlı değişken kategorik ise iki ya da daha çok grup arasında fark olup olmadığını tespit eden Ki-kare testine göre bölme işlemini gerçekleştirir. </a:t>
            </a:r>
          </a:p>
        </p:txBody>
      </p:sp>
      <p:sp>
        <p:nvSpPr>
          <p:cNvPr id="7" name="TextBox 7"/>
          <p:cNvSpPr txBox="1"/>
          <p:nvPr/>
        </p:nvSpPr>
        <p:spPr>
          <a:xfrm>
            <a:off x="1407947" y="1357673"/>
            <a:ext cx="6556705" cy="894768"/>
          </a:xfrm>
          <a:prstGeom prst="rect">
            <a:avLst/>
          </a:prstGeom>
        </p:spPr>
        <p:txBody>
          <a:bodyPr lIns="0" tIns="0" rIns="0" bIns="0" rtlCol="0" anchor="t">
            <a:spAutoFit/>
          </a:bodyPr>
          <a:lstStyle/>
          <a:p>
            <a:pPr marL="0" lvl="0" indent="0" algn="l">
              <a:lnSpc>
                <a:spcPts val="3600"/>
              </a:lnSpc>
              <a:spcBef>
                <a:spcPct val="0"/>
              </a:spcBef>
            </a:pPr>
            <a:r>
              <a:rPr lang="en-US" sz="2571">
                <a:solidFill>
                  <a:srgbClr val="01FFFF"/>
                </a:solidFill>
                <a:latin typeface="HK Modular"/>
              </a:rPr>
              <a:t>1.2.2. C&amp;RT Karar Ağacı Algoritması </a:t>
            </a:r>
          </a:p>
        </p:txBody>
      </p:sp>
      <p:sp>
        <p:nvSpPr>
          <p:cNvPr id="8" name="TextBox 8"/>
          <p:cNvSpPr txBox="1"/>
          <p:nvPr/>
        </p:nvSpPr>
        <p:spPr>
          <a:xfrm>
            <a:off x="10258235" y="1357673"/>
            <a:ext cx="6686930" cy="894768"/>
          </a:xfrm>
          <a:prstGeom prst="rect">
            <a:avLst/>
          </a:prstGeom>
        </p:spPr>
        <p:txBody>
          <a:bodyPr lIns="0" tIns="0" rIns="0" bIns="0" rtlCol="0" anchor="t">
            <a:spAutoFit/>
          </a:bodyPr>
          <a:lstStyle/>
          <a:p>
            <a:pPr marL="0" lvl="0" indent="0" algn="l">
              <a:lnSpc>
                <a:spcPts val="3600"/>
              </a:lnSpc>
              <a:spcBef>
                <a:spcPct val="0"/>
              </a:spcBef>
            </a:pPr>
            <a:r>
              <a:rPr lang="en-US" sz="2571">
                <a:solidFill>
                  <a:srgbClr val="01FFFF"/>
                </a:solidFill>
                <a:latin typeface="HK Modular"/>
              </a:rPr>
              <a:t>1.2.3. CHAID Karar Ağacı Algoritması</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2982028"/>
            <a:ext cx="7315200" cy="3785616"/>
          </a:xfrm>
          <a:custGeom>
            <a:avLst/>
            <a:gdLst/>
            <a:ahLst/>
            <a:cxnLst/>
            <a:rect l="l" t="t" r="r" b="b"/>
            <a:pathLst>
              <a:path w="7315200" h="3785616">
                <a:moveTo>
                  <a:pt x="0" y="0"/>
                </a:moveTo>
                <a:lnTo>
                  <a:pt x="7315200" y="0"/>
                </a:lnTo>
                <a:lnTo>
                  <a:pt x="7315200" y="3785616"/>
                </a:lnTo>
                <a:lnTo>
                  <a:pt x="0" y="3785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944100" y="2982028"/>
            <a:ext cx="7315200" cy="3785616"/>
          </a:xfrm>
          <a:custGeom>
            <a:avLst/>
            <a:gdLst/>
            <a:ahLst/>
            <a:cxnLst/>
            <a:rect l="l" t="t" r="r" b="b"/>
            <a:pathLst>
              <a:path w="7315200" h="3785616">
                <a:moveTo>
                  <a:pt x="0" y="0"/>
                </a:moveTo>
                <a:lnTo>
                  <a:pt x="7315200" y="0"/>
                </a:lnTo>
                <a:lnTo>
                  <a:pt x="7315200" y="3785616"/>
                </a:lnTo>
                <a:lnTo>
                  <a:pt x="0" y="3785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468908" y="3686504"/>
            <a:ext cx="6495745" cy="1889473"/>
          </a:xfrm>
          <a:prstGeom prst="rect">
            <a:avLst/>
          </a:prstGeom>
        </p:spPr>
        <p:txBody>
          <a:bodyPr lIns="0" tIns="0" rIns="0" bIns="0" rtlCol="0" anchor="t">
            <a:spAutoFit/>
          </a:bodyPr>
          <a:lstStyle/>
          <a:p>
            <a:pPr algn="just">
              <a:lnSpc>
                <a:spcPts val="2168"/>
              </a:lnSpc>
              <a:spcBef>
                <a:spcPct val="0"/>
              </a:spcBef>
            </a:pPr>
            <a:r>
              <a:rPr lang="en-US" sz="1548">
                <a:solidFill>
                  <a:srgbClr val="FFFFFF"/>
                </a:solidFill>
                <a:latin typeface="Tomorrow"/>
              </a:rPr>
              <a:t>SPRINT algoritması 1996 yılında Shafer, Agrawal ve Mehta tarafından geliştirilip entropiye dayanmaktadır. SPRINT karar ağaçları algoritması büyük veri kümeleri için ideal bir algoritmadır. Ağaç yapısında en iyi dallanma için her bir değişkene ait özellikleri bir kez sıraya dizer ve karar ağaçı yapısı bu şekilde oluşur. Bu algoritmada her bir değişken için ayrı bir değişken listesi hazırlanır. Bölme işlemi tek bir özelliğin değerine göre saptanır. </a:t>
            </a:r>
          </a:p>
        </p:txBody>
      </p:sp>
      <p:sp>
        <p:nvSpPr>
          <p:cNvPr id="6" name="TextBox 6"/>
          <p:cNvSpPr txBox="1"/>
          <p:nvPr/>
        </p:nvSpPr>
        <p:spPr>
          <a:xfrm>
            <a:off x="10384308" y="3686504"/>
            <a:ext cx="6434784" cy="1589405"/>
          </a:xfrm>
          <a:prstGeom prst="rect">
            <a:avLst/>
          </a:prstGeom>
        </p:spPr>
        <p:txBody>
          <a:bodyPr lIns="0" tIns="0" rIns="0" bIns="0" rtlCol="0" anchor="t">
            <a:spAutoFit/>
          </a:bodyPr>
          <a:lstStyle/>
          <a:p>
            <a:pPr algn="just">
              <a:lnSpc>
                <a:spcPts val="2170"/>
              </a:lnSpc>
              <a:spcBef>
                <a:spcPct val="0"/>
              </a:spcBef>
            </a:pPr>
            <a:r>
              <a:rPr lang="en-US" sz="1550">
                <a:solidFill>
                  <a:srgbClr val="FFFFFF"/>
                </a:solidFill>
                <a:latin typeface="Tomorrow"/>
              </a:rPr>
              <a:t>SLIQ karar ağacı algoritması 1996 yılında Agrawal, Mehta ve Rissanen tarafından geliştirilmiştir. Bu algoritma Gini tekniği ile nicel ve nitel veri tipleri kullanabilmektedir. Ayrıca verilerin sıralanması aşamasında en iyi dallara ayırma tekniğini uygulamaktadır. Bu algoritma hızlı ölçüm yapan bir sınıflandırıcıya ve hızlı ağaç budama algoritmasına sahiptir.</a:t>
            </a:r>
          </a:p>
        </p:txBody>
      </p:sp>
      <p:sp>
        <p:nvSpPr>
          <p:cNvPr id="7" name="TextBox 7"/>
          <p:cNvSpPr txBox="1"/>
          <p:nvPr/>
        </p:nvSpPr>
        <p:spPr>
          <a:xfrm>
            <a:off x="1407947" y="1357673"/>
            <a:ext cx="6556705" cy="894768"/>
          </a:xfrm>
          <a:prstGeom prst="rect">
            <a:avLst/>
          </a:prstGeom>
        </p:spPr>
        <p:txBody>
          <a:bodyPr lIns="0" tIns="0" rIns="0" bIns="0" rtlCol="0" anchor="t">
            <a:spAutoFit/>
          </a:bodyPr>
          <a:lstStyle/>
          <a:p>
            <a:pPr marL="0" lvl="0" indent="0" algn="l">
              <a:lnSpc>
                <a:spcPts val="3600"/>
              </a:lnSpc>
              <a:spcBef>
                <a:spcPct val="0"/>
              </a:spcBef>
            </a:pPr>
            <a:r>
              <a:rPr lang="en-US" sz="2571">
                <a:solidFill>
                  <a:srgbClr val="01FFFF"/>
                </a:solidFill>
                <a:latin typeface="HK Modular"/>
              </a:rPr>
              <a:t>1.2.4. SPRINT Karar Ağacı Algoritması</a:t>
            </a:r>
          </a:p>
        </p:txBody>
      </p:sp>
      <p:sp>
        <p:nvSpPr>
          <p:cNvPr id="8" name="TextBox 8"/>
          <p:cNvSpPr txBox="1"/>
          <p:nvPr/>
        </p:nvSpPr>
        <p:spPr>
          <a:xfrm>
            <a:off x="10258235" y="1357673"/>
            <a:ext cx="6686930" cy="894768"/>
          </a:xfrm>
          <a:prstGeom prst="rect">
            <a:avLst/>
          </a:prstGeom>
        </p:spPr>
        <p:txBody>
          <a:bodyPr lIns="0" tIns="0" rIns="0" bIns="0" rtlCol="0" anchor="t">
            <a:spAutoFit/>
          </a:bodyPr>
          <a:lstStyle/>
          <a:p>
            <a:pPr marL="0" lvl="0" indent="0" algn="l">
              <a:lnSpc>
                <a:spcPts val="3600"/>
              </a:lnSpc>
              <a:spcBef>
                <a:spcPct val="0"/>
              </a:spcBef>
            </a:pPr>
            <a:r>
              <a:rPr lang="en-US" sz="2571">
                <a:solidFill>
                  <a:srgbClr val="01FFFF"/>
                </a:solidFill>
                <a:latin typeface="HK Modular"/>
              </a:rPr>
              <a:t>1.2.5. SLIQ Karar Ağacı Algoritması</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3079969" y="2005364"/>
            <a:ext cx="12128061" cy="6276272"/>
          </a:xfrm>
          <a:custGeom>
            <a:avLst/>
            <a:gdLst/>
            <a:ahLst/>
            <a:cxnLst/>
            <a:rect l="l" t="t" r="r" b="b"/>
            <a:pathLst>
              <a:path w="12128061" h="6276272">
                <a:moveTo>
                  <a:pt x="0" y="0"/>
                </a:moveTo>
                <a:lnTo>
                  <a:pt x="12128062" y="0"/>
                </a:lnTo>
                <a:lnTo>
                  <a:pt x="12128062" y="6276272"/>
                </a:lnTo>
                <a:lnTo>
                  <a:pt x="0" y="6276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884207" y="3735689"/>
            <a:ext cx="10519587" cy="1644046"/>
          </a:xfrm>
          <a:prstGeom prst="rect">
            <a:avLst/>
          </a:prstGeom>
        </p:spPr>
        <p:txBody>
          <a:bodyPr lIns="0" tIns="0" rIns="0" bIns="0" rtlCol="0" anchor="t">
            <a:spAutoFit/>
          </a:bodyPr>
          <a:lstStyle/>
          <a:p>
            <a:pPr algn="just">
              <a:lnSpc>
                <a:spcPts val="4408"/>
              </a:lnSpc>
              <a:spcBef>
                <a:spcPct val="0"/>
              </a:spcBef>
            </a:pPr>
            <a:r>
              <a:rPr lang="en-US" sz="3148">
                <a:solidFill>
                  <a:srgbClr val="FFFFFF"/>
                </a:solidFill>
                <a:latin typeface="Tomorrow"/>
              </a:rPr>
              <a:t>Yapay Zekâ’nın karar verme süreçlerinde biz insanları desteklemesi her zaman faydalı olur mu? Olası riskleri var mıdır? Tartışalım!</a:t>
            </a:r>
          </a:p>
        </p:txBody>
      </p:sp>
      <p:sp>
        <p:nvSpPr>
          <p:cNvPr id="5" name="TextBox 5"/>
          <p:cNvSpPr txBox="1"/>
          <p:nvPr/>
        </p:nvSpPr>
        <p:spPr>
          <a:xfrm>
            <a:off x="6600541" y="952500"/>
            <a:ext cx="5086919" cy="597618"/>
          </a:xfrm>
          <a:prstGeom prst="rect">
            <a:avLst/>
          </a:prstGeom>
        </p:spPr>
        <p:txBody>
          <a:bodyPr lIns="0" tIns="0" rIns="0" bIns="0" rtlCol="0" anchor="t">
            <a:spAutoFit/>
          </a:bodyPr>
          <a:lstStyle/>
          <a:p>
            <a:pPr marL="0" lvl="0" indent="0" algn="l">
              <a:lnSpc>
                <a:spcPts val="4860"/>
              </a:lnSpc>
              <a:spcBef>
                <a:spcPct val="0"/>
              </a:spcBef>
            </a:pPr>
            <a:r>
              <a:rPr lang="en-US" sz="3471">
                <a:solidFill>
                  <a:srgbClr val="01FFFF"/>
                </a:solidFill>
                <a:latin typeface="HK Modular"/>
              </a:rPr>
              <a:t>Düşün, tartış…</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4120079" y="5346577"/>
            <a:ext cx="4167921" cy="4940423"/>
            <a:chOff x="0" y="0"/>
            <a:chExt cx="5557227" cy="6587231"/>
          </a:xfrm>
        </p:grpSpPr>
        <p:sp>
          <p:nvSpPr>
            <p:cNvPr id="3" name="Freeform 3"/>
            <p:cNvSpPr/>
            <p:nvPr/>
          </p:nvSpPr>
          <p:spPr>
            <a:xfrm>
              <a:off x="0" y="0"/>
              <a:ext cx="5557227" cy="6587231"/>
            </a:xfrm>
            <a:custGeom>
              <a:avLst/>
              <a:gdLst/>
              <a:ahLst/>
              <a:cxnLst/>
              <a:rect l="l" t="t" r="r" b="b"/>
              <a:pathLst>
                <a:path w="5557227" h="6587231">
                  <a:moveTo>
                    <a:pt x="0" y="0"/>
                  </a:moveTo>
                  <a:lnTo>
                    <a:pt x="5557227" y="0"/>
                  </a:lnTo>
                  <a:lnTo>
                    <a:pt x="5557227" y="6587231"/>
                  </a:lnTo>
                  <a:lnTo>
                    <a:pt x="0" y="6587231"/>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564589" y="2878956"/>
              <a:ext cx="963055" cy="995406"/>
            </a:xfrm>
            <a:custGeom>
              <a:avLst/>
              <a:gdLst/>
              <a:ahLst/>
              <a:cxnLst/>
              <a:rect l="l" t="t" r="r" b="b"/>
              <a:pathLst>
                <a:path w="963055" h="995406">
                  <a:moveTo>
                    <a:pt x="963055" y="0"/>
                  </a:moveTo>
                  <a:lnTo>
                    <a:pt x="0" y="0"/>
                  </a:lnTo>
                  <a:lnTo>
                    <a:pt x="0" y="995405"/>
                  </a:lnTo>
                  <a:lnTo>
                    <a:pt x="963055" y="995405"/>
                  </a:lnTo>
                  <a:lnTo>
                    <a:pt x="963055" y="0"/>
                  </a:lnTo>
                  <a:close/>
                </a:path>
              </a:pathLst>
            </a:custGeom>
            <a:blipFill>
              <a:blip r:embed="rId4"/>
              <a:stretch>
                <a:fillRect/>
              </a:stretch>
            </a:blipFill>
          </p:spPr>
        </p:sp>
        <p:sp>
          <p:nvSpPr>
            <p:cNvPr id="5" name="Freeform 5"/>
            <p:cNvSpPr/>
            <p:nvPr/>
          </p:nvSpPr>
          <p:spPr>
            <a:xfrm rot="288391">
              <a:off x="1399696" y="2989751"/>
              <a:ext cx="2757835" cy="2699231"/>
            </a:xfrm>
            <a:custGeom>
              <a:avLst/>
              <a:gdLst/>
              <a:ahLst/>
              <a:cxnLst/>
              <a:rect l="l" t="t" r="r" b="b"/>
              <a:pathLst>
                <a:path w="2757835" h="2699231">
                  <a:moveTo>
                    <a:pt x="0" y="0"/>
                  </a:moveTo>
                  <a:lnTo>
                    <a:pt x="2757835" y="0"/>
                  </a:lnTo>
                  <a:lnTo>
                    <a:pt x="2757835" y="2699230"/>
                  </a:lnTo>
                  <a:lnTo>
                    <a:pt x="0" y="2699230"/>
                  </a:lnTo>
                  <a:lnTo>
                    <a:pt x="0" y="0"/>
                  </a:lnTo>
                  <a:close/>
                </a:path>
              </a:pathLst>
            </a:custGeom>
            <a:blipFill>
              <a:blip r:embed="rId5"/>
              <a:stretch>
                <a:fillRect/>
              </a:stretch>
            </a:blipFill>
          </p:spPr>
        </p:sp>
      </p:grpSp>
      <p:sp>
        <p:nvSpPr>
          <p:cNvPr id="6" name="Freeform 6"/>
          <p:cNvSpPr/>
          <p:nvPr/>
        </p:nvSpPr>
        <p:spPr>
          <a:xfrm>
            <a:off x="2410828" y="3327205"/>
            <a:ext cx="13466343" cy="3632589"/>
          </a:xfrm>
          <a:custGeom>
            <a:avLst/>
            <a:gdLst/>
            <a:ahLst/>
            <a:cxnLst/>
            <a:rect l="l" t="t" r="r" b="b"/>
            <a:pathLst>
              <a:path w="13466343" h="3632589">
                <a:moveTo>
                  <a:pt x="0" y="0"/>
                </a:moveTo>
                <a:lnTo>
                  <a:pt x="13466344" y="0"/>
                </a:lnTo>
                <a:lnTo>
                  <a:pt x="13466344" y="3632590"/>
                </a:lnTo>
                <a:lnTo>
                  <a:pt x="0" y="3632590"/>
                </a:lnTo>
                <a:lnTo>
                  <a:pt x="0" y="0"/>
                </a:lnTo>
                <a:close/>
              </a:path>
            </a:pathLst>
          </a:custGeom>
          <a:blipFill>
            <a:blip r:embed="rId6">
              <a:extLst>
                <a:ext uri="{96DAC541-7B7A-43D3-8B79-37D633B846F1}">
                  <asvg:svgBlip xmlns:asvg="http://schemas.microsoft.com/office/drawing/2016/SVG/main" r:embed="rId7"/>
                </a:ext>
              </a:extLst>
            </a:blip>
            <a:stretch>
              <a:fillRect l="-4772" r="-4772"/>
            </a:stretch>
          </a:blipFill>
        </p:spPr>
      </p:sp>
      <p:sp>
        <p:nvSpPr>
          <p:cNvPr id="7" name="TextBox 7"/>
          <p:cNvSpPr txBox="1"/>
          <p:nvPr/>
        </p:nvSpPr>
        <p:spPr>
          <a:xfrm>
            <a:off x="2883945" y="4129673"/>
            <a:ext cx="12661189" cy="1527810"/>
          </a:xfrm>
          <a:prstGeom prst="rect">
            <a:avLst/>
          </a:prstGeom>
        </p:spPr>
        <p:txBody>
          <a:bodyPr lIns="0" tIns="0" rIns="0" bIns="0" rtlCol="0" anchor="t">
            <a:spAutoFit/>
          </a:bodyPr>
          <a:lstStyle/>
          <a:p>
            <a:pPr algn="just">
              <a:lnSpc>
                <a:spcPts val="2970"/>
              </a:lnSpc>
            </a:pPr>
            <a:r>
              <a:rPr lang="en-US" sz="3000">
                <a:solidFill>
                  <a:srgbClr val="FFFFFF"/>
                </a:solidFill>
                <a:latin typeface="Poppins"/>
              </a:rPr>
              <a:t>ILK OLARAK KARAR AĞAÇLARI ILE BILGISAYAR TOMOGRAFISI (BT) ÜZERINDE COVID-19 HASTALIĞININ DEĞERLENDIRILMESI PROBLEMINI ANLAYALIM. ŞEKIL 4.2’DE GÖSTERILEN BT GÖRÜNTÜSÜNE GÖRE COVID-19 HASTALIĞI OLUP OLMADIĞINI MODELLEYELIM. </a:t>
            </a:r>
          </a:p>
        </p:txBody>
      </p:sp>
      <p:sp>
        <p:nvSpPr>
          <p:cNvPr id="8" name="TextBox 8"/>
          <p:cNvSpPr txBox="1"/>
          <p:nvPr/>
        </p:nvSpPr>
        <p:spPr>
          <a:xfrm>
            <a:off x="1028700" y="962025"/>
            <a:ext cx="3493275" cy="564598"/>
          </a:xfrm>
          <a:prstGeom prst="rect">
            <a:avLst/>
          </a:prstGeom>
        </p:spPr>
        <p:txBody>
          <a:bodyPr lIns="0" tIns="0" rIns="0" bIns="0" rtlCol="0" anchor="t">
            <a:spAutoFit/>
          </a:bodyPr>
          <a:lstStyle/>
          <a:p>
            <a:pPr marL="0" lvl="0" indent="0" algn="l">
              <a:lnSpc>
                <a:spcPts val="4580"/>
              </a:lnSpc>
              <a:spcBef>
                <a:spcPct val="0"/>
              </a:spcBef>
            </a:pPr>
            <a:r>
              <a:rPr lang="en-US" sz="3271">
                <a:solidFill>
                  <a:srgbClr val="FFFFFF"/>
                </a:solidFill>
                <a:latin typeface="HK Modular"/>
              </a:rPr>
              <a:t>2. TASARLA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71205" y="6787656"/>
            <a:ext cx="3692719" cy="3772893"/>
          </a:xfrm>
          <a:custGeom>
            <a:avLst/>
            <a:gdLst/>
            <a:ahLst/>
            <a:cxnLst/>
            <a:rect l="l" t="t" r="r" b="b"/>
            <a:pathLst>
              <a:path w="3692719" h="3772893">
                <a:moveTo>
                  <a:pt x="0" y="0"/>
                </a:moveTo>
                <a:lnTo>
                  <a:pt x="3692719" y="0"/>
                </a:lnTo>
                <a:lnTo>
                  <a:pt x="3692719" y="3772892"/>
                </a:lnTo>
                <a:lnTo>
                  <a:pt x="0" y="3772892"/>
                </a:lnTo>
                <a:lnTo>
                  <a:pt x="0" y="0"/>
                </a:lnTo>
                <a:close/>
              </a:path>
            </a:pathLst>
          </a:custGeom>
          <a:blipFill>
            <a:blip r:embed="rId6"/>
            <a:stretch>
              <a:fillRect/>
            </a:stretch>
          </a:blipFill>
        </p:spPr>
      </p:sp>
      <p:sp>
        <p:nvSpPr>
          <p:cNvPr id="5" name="Freeform 5"/>
          <p:cNvSpPr/>
          <p:nvPr/>
        </p:nvSpPr>
        <p:spPr>
          <a:xfrm>
            <a:off x="4790517" y="1656587"/>
            <a:ext cx="8706967" cy="6973826"/>
          </a:xfrm>
          <a:custGeom>
            <a:avLst/>
            <a:gdLst/>
            <a:ahLst/>
            <a:cxnLst/>
            <a:rect l="l" t="t" r="r" b="b"/>
            <a:pathLst>
              <a:path w="8706967" h="6973826">
                <a:moveTo>
                  <a:pt x="0" y="0"/>
                </a:moveTo>
                <a:lnTo>
                  <a:pt x="8706966" y="0"/>
                </a:lnTo>
                <a:lnTo>
                  <a:pt x="8706966" y="6973826"/>
                </a:lnTo>
                <a:lnTo>
                  <a:pt x="0" y="6973826"/>
                </a:lnTo>
                <a:lnTo>
                  <a:pt x="0" y="0"/>
                </a:lnTo>
                <a:close/>
              </a:path>
            </a:pathLst>
          </a:custGeom>
          <a:blipFill>
            <a:blip r:embed="rId7"/>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4120079" y="5346577"/>
            <a:ext cx="4167921" cy="4940423"/>
            <a:chOff x="0" y="0"/>
            <a:chExt cx="5557227" cy="6587231"/>
          </a:xfrm>
        </p:grpSpPr>
        <p:sp>
          <p:nvSpPr>
            <p:cNvPr id="3" name="Freeform 3"/>
            <p:cNvSpPr/>
            <p:nvPr/>
          </p:nvSpPr>
          <p:spPr>
            <a:xfrm>
              <a:off x="0" y="0"/>
              <a:ext cx="5557227" cy="6587231"/>
            </a:xfrm>
            <a:custGeom>
              <a:avLst/>
              <a:gdLst/>
              <a:ahLst/>
              <a:cxnLst/>
              <a:rect l="l" t="t" r="r" b="b"/>
              <a:pathLst>
                <a:path w="5557227" h="6587231">
                  <a:moveTo>
                    <a:pt x="0" y="0"/>
                  </a:moveTo>
                  <a:lnTo>
                    <a:pt x="5557227" y="0"/>
                  </a:lnTo>
                  <a:lnTo>
                    <a:pt x="5557227" y="6587231"/>
                  </a:lnTo>
                  <a:lnTo>
                    <a:pt x="0" y="6587231"/>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564589" y="2878956"/>
              <a:ext cx="963055" cy="995406"/>
            </a:xfrm>
            <a:custGeom>
              <a:avLst/>
              <a:gdLst/>
              <a:ahLst/>
              <a:cxnLst/>
              <a:rect l="l" t="t" r="r" b="b"/>
              <a:pathLst>
                <a:path w="963055" h="995406">
                  <a:moveTo>
                    <a:pt x="963055" y="0"/>
                  </a:moveTo>
                  <a:lnTo>
                    <a:pt x="0" y="0"/>
                  </a:lnTo>
                  <a:lnTo>
                    <a:pt x="0" y="995405"/>
                  </a:lnTo>
                  <a:lnTo>
                    <a:pt x="963055" y="995405"/>
                  </a:lnTo>
                  <a:lnTo>
                    <a:pt x="963055" y="0"/>
                  </a:lnTo>
                  <a:close/>
                </a:path>
              </a:pathLst>
            </a:custGeom>
            <a:blipFill>
              <a:blip r:embed="rId4"/>
              <a:stretch>
                <a:fillRect/>
              </a:stretch>
            </a:blipFill>
          </p:spPr>
        </p:sp>
        <p:sp>
          <p:nvSpPr>
            <p:cNvPr id="5" name="Freeform 5"/>
            <p:cNvSpPr/>
            <p:nvPr/>
          </p:nvSpPr>
          <p:spPr>
            <a:xfrm rot="288391">
              <a:off x="1399696" y="2989751"/>
              <a:ext cx="2757835" cy="2699231"/>
            </a:xfrm>
            <a:custGeom>
              <a:avLst/>
              <a:gdLst/>
              <a:ahLst/>
              <a:cxnLst/>
              <a:rect l="l" t="t" r="r" b="b"/>
              <a:pathLst>
                <a:path w="2757835" h="2699231">
                  <a:moveTo>
                    <a:pt x="0" y="0"/>
                  </a:moveTo>
                  <a:lnTo>
                    <a:pt x="2757835" y="0"/>
                  </a:lnTo>
                  <a:lnTo>
                    <a:pt x="2757835" y="2699230"/>
                  </a:lnTo>
                  <a:lnTo>
                    <a:pt x="0" y="2699230"/>
                  </a:lnTo>
                  <a:lnTo>
                    <a:pt x="0" y="0"/>
                  </a:lnTo>
                  <a:close/>
                </a:path>
              </a:pathLst>
            </a:custGeom>
            <a:blipFill>
              <a:blip r:embed="rId5"/>
              <a:stretch>
                <a:fillRect/>
              </a:stretch>
            </a:blipFill>
          </p:spPr>
        </p:sp>
      </p:grpSp>
      <p:sp>
        <p:nvSpPr>
          <p:cNvPr id="6" name="Freeform 6"/>
          <p:cNvSpPr/>
          <p:nvPr/>
        </p:nvSpPr>
        <p:spPr>
          <a:xfrm>
            <a:off x="2410828" y="3327205"/>
            <a:ext cx="13466343" cy="3632589"/>
          </a:xfrm>
          <a:custGeom>
            <a:avLst/>
            <a:gdLst/>
            <a:ahLst/>
            <a:cxnLst/>
            <a:rect l="l" t="t" r="r" b="b"/>
            <a:pathLst>
              <a:path w="13466343" h="3632589">
                <a:moveTo>
                  <a:pt x="0" y="0"/>
                </a:moveTo>
                <a:lnTo>
                  <a:pt x="13466344" y="0"/>
                </a:lnTo>
                <a:lnTo>
                  <a:pt x="13466344" y="3632590"/>
                </a:lnTo>
                <a:lnTo>
                  <a:pt x="0" y="3632590"/>
                </a:lnTo>
                <a:lnTo>
                  <a:pt x="0" y="0"/>
                </a:lnTo>
                <a:close/>
              </a:path>
            </a:pathLst>
          </a:custGeom>
          <a:blipFill>
            <a:blip r:embed="rId6">
              <a:extLst>
                <a:ext uri="{96DAC541-7B7A-43D3-8B79-37D633B846F1}">
                  <asvg:svgBlip xmlns:asvg="http://schemas.microsoft.com/office/drawing/2016/SVG/main" r:embed="rId7"/>
                </a:ext>
              </a:extLst>
            </a:blip>
            <a:stretch>
              <a:fillRect l="-4772" r="-4772"/>
            </a:stretch>
          </a:blipFill>
        </p:spPr>
      </p:sp>
      <p:sp>
        <p:nvSpPr>
          <p:cNvPr id="7" name="TextBox 7"/>
          <p:cNvSpPr txBox="1"/>
          <p:nvPr/>
        </p:nvSpPr>
        <p:spPr>
          <a:xfrm>
            <a:off x="2883945" y="4129673"/>
            <a:ext cx="12661189" cy="784860"/>
          </a:xfrm>
          <a:prstGeom prst="rect">
            <a:avLst/>
          </a:prstGeom>
        </p:spPr>
        <p:txBody>
          <a:bodyPr lIns="0" tIns="0" rIns="0" bIns="0" rtlCol="0" anchor="t">
            <a:spAutoFit/>
          </a:bodyPr>
          <a:lstStyle/>
          <a:p>
            <a:pPr algn="just">
              <a:lnSpc>
                <a:spcPts val="2970"/>
              </a:lnSpc>
            </a:pPr>
            <a:r>
              <a:rPr lang="en-US" sz="3000">
                <a:solidFill>
                  <a:srgbClr val="FFFFFF"/>
                </a:solidFill>
                <a:latin typeface="Poppins"/>
              </a:rPr>
              <a:t>ÇIZELGE 4.1’DE VERILEN KARAR AĞAÇLARI ALGORITMASI ILE COVID-19 HASTALIĞI IÇIN GIRIŞ ÇIKIŞ PARAMETRESINI BELIRLEYELIM.</a:t>
            </a:r>
          </a:p>
        </p:txBody>
      </p:sp>
      <p:sp>
        <p:nvSpPr>
          <p:cNvPr id="8" name="TextBox 8"/>
          <p:cNvSpPr txBox="1"/>
          <p:nvPr/>
        </p:nvSpPr>
        <p:spPr>
          <a:xfrm>
            <a:off x="1028700" y="962025"/>
            <a:ext cx="3493275" cy="564598"/>
          </a:xfrm>
          <a:prstGeom prst="rect">
            <a:avLst/>
          </a:prstGeom>
        </p:spPr>
        <p:txBody>
          <a:bodyPr lIns="0" tIns="0" rIns="0" bIns="0" rtlCol="0" anchor="t">
            <a:spAutoFit/>
          </a:bodyPr>
          <a:lstStyle/>
          <a:p>
            <a:pPr marL="0" lvl="0" indent="0" algn="l">
              <a:lnSpc>
                <a:spcPts val="4580"/>
              </a:lnSpc>
              <a:spcBef>
                <a:spcPct val="0"/>
              </a:spcBef>
            </a:pPr>
            <a:r>
              <a:rPr lang="en-US" sz="3271">
                <a:solidFill>
                  <a:srgbClr val="FFFFFF"/>
                </a:solidFill>
                <a:latin typeface="HK Modular"/>
              </a:rPr>
              <a:t>2. TASARLA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630D69">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5400000">
            <a:off x="-5824369" y="2552264"/>
            <a:ext cx="15261267" cy="5182472"/>
          </a:xfrm>
          <a:custGeom>
            <a:avLst/>
            <a:gdLst/>
            <a:ahLst/>
            <a:cxnLst/>
            <a:rect l="l" t="t" r="r" b="b"/>
            <a:pathLst>
              <a:path w="15261267" h="5182472">
                <a:moveTo>
                  <a:pt x="0" y="0"/>
                </a:moveTo>
                <a:lnTo>
                  <a:pt x="15261267" y="0"/>
                </a:lnTo>
                <a:lnTo>
                  <a:pt x="15261267" y="5182472"/>
                </a:lnTo>
                <a:lnTo>
                  <a:pt x="0" y="5182472"/>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15609" y="2505160"/>
            <a:ext cx="4960720" cy="5553045"/>
          </a:xfrm>
          <a:custGeom>
            <a:avLst/>
            <a:gdLst/>
            <a:ahLst/>
            <a:cxnLst/>
            <a:rect l="l" t="t" r="r" b="b"/>
            <a:pathLst>
              <a:path w="4960720" h="5553045">
                <a:moveTo>
                  <a:pt x="0" y="0"/>
                </a:moveTo>
                <a:lnTo>
                  <a:pt x="4960720" y="0"/>
                </a:lnTo>
                <a:lnTo>
                  <a:pt x="4960720" y="5553045"/>
                </a:lnTo>
                <a:lnTo>
                  <a:pt x="0" y="5553045"/>
                </a:lnTo>
                <a:lnTo>
                  <a:pt x="0" y="0"/>
                </a:lnTo>
                <a:close/>
              </a:path>
            </a:pathLst>
          </a:custGeom>
          <a:blipFill>
            <a:blip r:embed="rId4"/>
            <a:stretch>
              <a:fillRect/>
            </a:stretch>
          </a:blipFill>
        </p:spPr>
      </p:sp>
      <p:sp>
        <p:nvSpPr>
          <p:cNvPr id="4" name="TextBox 4"/>
          <p:cNvSpPr txBox="1"/>
          <p:nvPr/>
        </p:nvSpPr>
        <p:spPr>
          <a:xfrm>
            <a:off x="6238254" y="2133545"/>
            <a:ext cx="7666217" cy="775422"/>
          </a:xfrm>
          <a:prstGeom prst="rect">
            <a:avLst/>
          </a:prstGeom>
        </p:spPr>
        <p:txBody>
          <a:bodyPr lIns="0" tIns="0" rIns="0" bIns="0" rtlCol="0" anchor="t">
            <a:spAutoFit/>
          </a:bodyPr>
          <a:lstStyle/>
          <a:p>
            <a:pPr algn="ctr">
              <a:lnSpc>
                <a:spcPts val="6256"/>
              </a:lnSpc>
              <a:spcBef>
                <a:spcPct val="0"/>
              </a:spcBef>
            </a:pPr>
            <a:r>
              <a:rPr lang="en-US" sz="4468">
                <a:solidFill>
                  <a:srgbClr val="FFFFFF"/>
                </a:solidFill>
                <a:latin typeface="HK Modular"/>
              </a:rPr>
              <a:t>HAFTANIN AMACI: </a:t>
            </a:r>
          </a:p>
        </p:txBody>
      </p:sp>
      <p:sp>
        <p:nvSpPr>
          <p:cNvPr id="5" name="TextBox 5"/>
          <p:cNvSpPr txBox="1"/>
          <p:nvPr/>
        </p:nvSpPr>
        <p:spPr>
          <a:xfrm>
            <a:off x="8020842" y="3484890"/>
            <a:ext cx="8741092" cy="4705350"/>
          </a:xfrm>
          <a:prstGeom prst="rect">
            <a:avLst/>
          </a:prstGeom>
        </p:spPr>
        <p:txBody>
          <a:bodyPr lIns="0" tIns="0" rIns="0" bIns="0" rtlCol="0" anchor="t">
            <a:spAutoFit/>
          </a:bodyPr>
          <a:lstStyle/>
          <a:p>
            <a:pPr marL="0" lvl="0" indent="0" algn="just">
              <a:lnSpc>
                <a:spcPts val="4199"/>
              </a:lnSpc>
              <a:spcBef>
                <a:spcPct val="0"/>
              </a:spcBef>
            </a:pPr>
            <a:r>
              <a:rPr lang="en-US" sz="2999">
                <a:solidFill>
                  <a:srgbClr val="FFFFFF"/>
                </a:solidFill>
                <a:latin typeface="Tomorrow"/>
              </a:rPr>
              <a:t>Bu haftanın amacı, “karar ağaçları algoritması” kavramının tüm öğrenciler tarafından doğru bir şekilde anlaşılmasını sağlamaktır. Haftanın bir diğer amacı, karar ağaçları algoritması kullanılarak farklı örnekler ile öğrencilerin ilgisini çekerek etkinliklere yönelik ilgilerini artırmaktır. Ayrıca, öğrencilere Python ile karar ağaçları algoritmaları kullanarak örnek modelleme ve çözüm üretme yetenekleri kazandırılacaktır. </a:t>
            </a:r>
          </a:p>
        </p:txBody>
      </p:sp>
      <p:sp>
        <p:nvSpPr>
          <p:cNvPr id="6" name="Freeform 6"/>
          <p:cNvSpPr/>
          <p:nvPr/>
        </p:nvSpPr>
        <p:spPr>
          <a:xfrm>
            <a:off x="7022730" y="3397861"/>
            <a:ext cx="833648" cy="833669"/>
          </a:xfrm>
          <a:custGeom>
            <a:avLst/>
            <a:gdLst/>
            <a:ahLst/>
            <a:cxnLst/>
            <a:rect l="l" t="t" r="r" b="b"/>
            <a:pathLst>
              <a:path w="833648" h="833669">
                <a:moveTo>
                  <a:pt x="0" y="0"/>
                </a:moveTo>
                <a:lnTo>
                  <a:pt x="833648" y="0"/>
                </a:lnTo>
                <a:lnTo>
                  <a:pt x="833648" y="833669"/>
                </a:lnTo>
                <a:lnTo>
                  <a:pt x="0" y="833669"/>
                </a:lnTo>
                <a:lnTo>
                  <a:pt x="0" y="0"/>
                </a:lnTo>
                <a:close/>
              </a:path>
            </a:pathLst>
          </a:custGeom>
          <a:blipFill>
            <a:blip r:embed="rId5"/>
            <a:stretch>
              <a:fillRect l="-1" r="-1"/>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71205" y="6787656"/>
            <a:ext cx="3692719" cy="3772893"/>
          </a:xfrm>
          <a:custGeom>
            <a:avLst/>
            <a:gdLst/>
            <a:ahLst/>
            <a:cxnLst/>
            <a:rect l="l" t="t" r="r" b="b"/>
            <a:pathLst>
              <a:path w="3692719" h="3772893">
                <a:moveTo>
                  <a:pt x="0" y="0"/>
                </a:moveTo>
                <a:lnTo>
                  <a:pt x="3692719" y="0"/>
                </a:lnTo>
                <a:lnTo>
                  <a:pt x="3692719" y="3772892"/>
                </a:lnTo>
                <a:lnTo>
                  <a:pt x="0" y="3772892"/>
                </a:lnTo>
                <a:lnTo>
                  <a:pt x="0" y="0"/>
                </a:lnTo>
                <a:close/>
              </a:path>
            </a:pathLst>
          </a:custGeom>
          <a:blipFill>
            <a:blip r:embed="rId6"/>
            <a:stretch>
              <a:fillRect/>
            </a:stretch>
          </a:blipFill>
        </p:spPr>
      </p:sp>
      <p:sp>
        <p:nvSpPr>
          <p:cNvPr id="5" name="Freeform 5"/>
          <p:cNvSpPr/>
          <p:nvPr/>
        </p:nvSpPr>
        <p:spPr>
          <a:xfrm>
            <a:off x="4294117" y="1634742"/>
            <a:ext cx="9699765" cy="7017515"/>
          </a:xfrm>
          <a:custGeom>
            <a:avLst/>
            <a:gdLst/>
            <a:ahLst/>
            <a:cxnLst/>
            <a:rect l="l" t="t" r="r" b="b"/>
            <a:pathLst>
              <a:path w="9699765" h="7017515">
                <a:moveTo>
                  <a:pt x="0" y="0"/>
                </a:moveTo>
                <a:lnTo>
                  <a:pt x="9699766" y="0"/>
                </a:lnTo>
                <a:lnTo>
                  <a:pt x="9699766" y="7017516"/>
                </a:lnTo>
                <a:lnTo>
                  <a:pt x="0" y="7017516"/>
                </a:lnTo>
                <a:lnTo>
                  <a:pt x="0" y="0"/>
                </a:lnTo>
                <a:close/>
              </a:path>
            </a:pathLst>
          </a:custGeom>
          <a:blipFill>
            <a:blip r:embed="rId7"/>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71205" y="6787656"/>
            <a:ext cx="3692719" cy="3772893"/>
          </a:xfrm>
          <a:custGeom>
            <a:avLst/>
            <a:gdLst/>
            <a:ahLst/>
            <a:cxnLst/>
            <a:rect l="l" t="t" r="r" b="b"/>
            <a:pathLst>
              <a:path w="3692719" h="3772893">
                <a:moveTo>
                  <a:pt x="0" y="0"/>
                </a:moveTo>
                <a:lnTo>
                  <a:pt x="3692719" y="0"/>
                </a:lnTo>
                <a:lnTo>
                  <a:pt x="3692719" y="3772892"/>
                </a:lnTo>
                <a:lnTo>
                  <a:pt x="0" y="3772892"/>
                </a:lnTo>
                <a:lnTo>
                  <a:pt x="0" y="0"/>
                </a:lnTo>
                <a:close/>
              </a:path>
            </a:pathLst>
          </a:custGeom>
          <a:blipFill>
            <a:blip r:embed="rId6"/>
            <a:stretch>
              <a:fillRect/>
            </a:stretch>
          </a:blipFill>
        </p:spPr>
      </p:sp>
      <p:sp>
        <p:nvSpPr>
          <p:cNvPr id="5" name="Freeform 5"/>
          <p:cNvSpPr/>
          <p:nvPr/>
        </p:nvSpPr>
        <p:spPr>
          <a:xfrm>
            <a:off x="4443676" y="1597641"/>
            <a:ext cx="9400648" cy="7091717"/>
          </a:xfrm>
          <a:custGeom>
            <a:avLst/>
            <a:gdLst/>
            <a:ahLst/>
            <a:cxnLst/>
            <a:rect l="l" t="t" r="r" b="b"/>
            <a:pathLst>
              <a:path w="9400648" h="7091717">
                <a:moveTo>
                  <a:pt x="0" y="0"/>
                </a:moveTo>
                <a:lnTo>
                  <a:pt x="9400648" y="0"/>
                </a:lnTo>
                <a:lnTo>
                  <a:pt x="9400648" y="7091718"/>
                </a:lnTo>
                <a:lnTo>
                  <a:pt x="0" y="7091718"/>
                </a:lnTo>
                <a:lnTo>
                  <a:pt x="0" y="0"/>
                </a:lnTo>
                <a:close/>
              </a:path>
            </a:pathLst>
          </a:custGeom>
          <a:blipFill>
            <a:blip r:embed="rId7"/>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4120079" y="5346577"/>
            <a:ext cx="4167921" cy="4940423"/>
            <a:chOff x="0" y="0"/>
            <a:chExt cx="5557227" cy="6587231"/>
          </a:xfrm>
        </p:grpSpPr>
        <p:sp>
          <p:nvSpPr>
            <p:cNvPr id="3" name="Freeform 3"/>
            <p:cNvSpPr/>
            <p:nvPr/>
          </p:nvSpPr>
          <p:spPr>
            <a:xfrm>
              <a:off x="0" y="0"/>
              <a:ext cx="5557227" cy="6587231"/>
            </a:xfrm>
            <a:custGeom>
              <a:avLst/>
              <a:gdLst/>
              <a:ahLst/>
              <a:cxnLst/>
              <a:rect l="l" t="t" r="r" b="b"/>
              <a:pathLst>
                <a:path w="5557227" h="6587231">
                  <a:moveTo>
                    <a:pt x="0" y="0"/>
                  </a:moveTo>
                  <a:lnTo>
                    <a:pt x="5557227" y="0"/>
                  </a:lnTo>
                  <a:lnTo>
                    <a:pt x="5557227" y="6587231"/>
                  </a:lnTo>
                  <a:lnTo>
                    <a:pt x="0" y="6587231"/>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564589" y="2878956"/>
              <a:ext cx="963055" cy="995406"/>
            </a:xfrm>
            <a:custGeom>
              <a:avLst/>
              <a:gdLst/>
              <a:ahLst/>
              <a:cxnLst/>
              <a:rect l="l" t="t" r="r" b="b"/>
              <a:pathLst>
                <a:path w="963055" h="995406">
                  <a:moveTo>
                    <a:pt x="963055" y="0"/>
                  </a:moveTo>
                  <a:lnTo>
                    <a:pt x="0" y="0"/>
                  </a:lnTo>
                  <a:lnTo>
                    <a:pt x="0" y="995405"/>
                  </a:lnTo>
                  <a:lnTo>
                    <a:pt x="963055" y="995405"/>
                  </a:lnTo>
                  <a:lnTo>
                    <a:pt x="963055" y="0"/>
                  </a:lnTo>
                  <a:close/>
                </a:path>
              </a:pathLst>
            </a:custGeom>
            <a:blipFill>
              <a:blip r:embed="rId4"/>
              <a:stretch>
                <a:fillRect/>
              </a:stretch>
            </a:blipFill>
          </p:spPr>
        </p:sp>
        <p:sp>
          <p:nvSpPr>
            <p:cNvPr id="5" name="Freeform 5"/>
            <p:cNvSpPr/>
            <p:nvPr/>
          </p:nvSpPr>
          <p:spPr>
            <a:xfrm rot="288391">
              <a:off x="1399696" y="2989751"/>
              <a:ext cx="2757835" cy="2699231"/>
            </a:xfrm>
            <a:custGeom>
              <a:avLst/>
              <a:gdLst/>
              <a:ahLst/>
              <a:cxnLst/>
              <a:rect l="l" t="t" r="r" b="b"/>
              <a:pathLst>
                <a:path w="2757835" h="2699231">
                  <a:moveTo>
                    <a:pt x="0" y="0"/>
                  </a:moveTo>
                  <a:lnTo>
                    <a:pt x="2757835" y="0"/>
                  </a:lnTo>
                  <a:lnTo>
                    <a:pt x="2757835" y="2699230"/>
                  </a:lnTo>
                  <a:lnTo>
                    <a:pt x="0" y="2699230"/>
                  </a:lnTo>
                  <a:lnTo>
                    <a:pt x="0" y="0"/>
                  </a:lnTo>
                  <a:close/>
                </a:path>
              </a:pathLst>
            </a:custGeom>
            <a:blipFill>
              <a:blip r:embed="rId5"/>
              <a:stretch>
                <a:fillRect/>
              </a:stretch>
            </a:blipFill>
          </p:spPr>
        </p:sp>
      </p:grpSp>
      <p:sp>
        <p:nvSpPr>
          <p:cNvPr id="6" name="Freeform 6"/>
          <p:cNvSpPr/>
          <p:nvPr/>
        </p:nvSpPr>
        <p:spPr>
          <a:xfrm>
            <a:off x="2410828" y="3327205"/>
            <a:ext cx="13466343" cy="3632589"/>
          </a:xfrm>
          <a:custGeom>
            <a:avLst/>
            <a:gdLst/>
            <a:ahLst/>
            <a:cxnLst/>
            <a:rect l="l" t="t" r="r" b="b"/>
            <a:pathLst>
              <a:path w="13466343" h="3632589">
                <a:moveTo>
                  <a:pt x="0" y="0"/>
                </a:moveTo>
                <a:lnTo>
                  <a:pt x="13466344" y="0"/>
                </a:lnTo>
                <a:lnTo>
                  <a:pt x="13466344" y="3632590"/>
                </a:lnTo>
                <a:lnTo>
                  <a:pt x="0" y="3632590"/>
                </a:lnTo>
                <a:lnTo>
                  <a:pt x="0" y="0"/>
                </a:lnTo>
                <a:close/>
              </a:path>
            </a:pathLst>
          </a:custGeom>
          <a:blipFill>
            <a:blip r:embed="rId6">
              <a:extLst>
                <a:ext uri="{96DAC541-7B7A-43D3-8B79-37D633B846F1}">
                  <asvg:svgBlip xmlns:asvg="http://schemas.microsoft.com/office/drawing/2016/SVG/main" r:embed="rId7"/>
                </a:ext>
              </a:extLst>
            </a:blip>
            <a:stretch>
              <a:fillRect l="-4772" r="-4772"/>
            </a:stretch>
          </a:blipFill>
        </p:spPr>
      </p:sp>
      <p:sp>
        <p:nvSpPr>
          <p:cNvPr id="7" name="TextBox 7"/>
          <p:cNvSpPr txBox="1"/>
          <p:nvPr/>
        </p:nvSpPr>
        <p:spPr>
          <a:xfrm>
            <a:off x="2883945" y="4129673"/>
            <a:ext cx="12661189" cy="1527810"/>
          </a:xfrm>
          <a:prstGeom prst="rect">
            <a:avLst/>
          </a:prstGeom>
        </p:spPr>
        <p:txBody>
          <a:bodyPr lIns="0" tIns="0" rIns="0" bIns="0" rtlCol="0" anchor="t">
            <a:spAutoFit/>
          </a:bodyPr>
          <a:lstStyle/>
          <a:p>
            <a:pPr algn="just">
              <a:lnSpc>
                <a:spcPts val="2970"/>
              </a:lnSpc>
            </a:pPr>
            <a:r>
              <a:rPr lang="en-US" sz="3000">
                <a:solidFill>
                  <a:srgbClr val="FFFFFF"/>
                </a:solidFill>
                <a:latin typeface="Poppins"/>
              </a:rPr>
              <a:t>BU BÖLÜMDE HASTALARA AIT 2481 ADET VERI SETINDE (KAGGLE, 2021) BT GÖRÜNTÜSÜ GIRIŞ PARAMETRELERINE GÖRE HASTANIN COVID-19 OLUP OLMAMASI DURUMUNUN KARAR AĞAÇLARI ALGORITMASI ILE TAHMINLENMESI AMAÇLANMIŞTIR. </a:t>
            </a:r>
          </a:p>
        </p:txBody>
      </p:sp>
      <p:sp>
        <p:nvSpPr>
          <p:cNvPr id="8" name="TextBox 8"/>
          <p:cNvSpPr txBox="1"/>
          <p:nvPr/>
        </p:nvSpPr>
        <p:spPr>
          <a:xfrm>
            <a:off x="1028700" y="962025"/>
            <a:ext cx="3493275" cy="564598"/>
          </a:xfrm>
          <a:prstGeom prst="rect">
            <a:avLst/>
          </a:prstGeom>
        </p:spPr>
        <p:txBody>
          <a:bodyPr lIns="0" tIns="0" rIns="0" bIns="0" rtlCol="0" anchor="t">
            <a:spAutoFit/>
          </a:bodyPr>
          <a:lstStyle/>
          <a:p>
            <a:pPr marL="0" lvl="0" indent="0" algn="l">
              <a:lnSpc>
                <a:spcPts val="4580"/>
              </a:lnSpc>
              <a:spcBef>
                <a:spcPct val="0"/>
              </a:spcBef>
            </a:pPr>
            <a:r>
              <a:rPr lang="en-US" sz="3271">
                <a:solidFill>
                  <a:srgbClr val="FFFFFF"/>
                </a:solidFill>
                <a:latin typeface="HK Modular"/>
              </a:rPr>
              <a:t>2. TASARLA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6175698" y="2603091"/>
            <a:ext cx="5936605" cy="5978956"/>
          </a:xfrm>
          <a:custGeom>
            <a:avLst/>
            <a:gdLst/>
            <a:ahLst/>
            <a:cxnLst/>
            <a:rect l="l" t="t" r="r" b="b"/>
            <a:pathLst>
              <a:path w="5936605" h="5978956">
                <a:moveTo>
                  <a:pt x="0" y="0"/>
                </a:moveTo>
                <a:lnTo>
                  <a:pt x="5936604" y="0"/>
                </a:lnTo>
                <a:lnTo>
                  <a:pt x="5936604" y="5978955"/>
                </a:lnTo>
                <a:lnTo>
                  <a:pt x="0" y="59789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71205" y="6603544"/>
            <a:ext cx="3872918" cy="3957004"/>
          </a:xfrm>
          <a:custGeom>
            <a:avLst/>
            <a:gdLst/>
            <a:ahLst/>
            <a:cxnLst/>
            <a:rect l="l" t="t" r="r" b="b"/>
            <a:pathLst>
              <a:path w="3872918" h="3957004">
                <a:moveTo>
                  <a:pt x="0" y="0"/>
                </a:moveTo>
                <a:lnTo>
                  <a:pt x="3872918" y="0"/>
                </a:lnTo>
                <a:lnTo>
                  <a:pt x="3872918" y="3957004"/>
                </a:lnTo>
                <a:lnTo>
                  <a:pt x="0" y="3957004"/>
                </a:lnTo>
                <a:lnTo>
                  <a:pt x="0" y="0"/>
                </a:lnTo>
                <a:close/>
              </a:path>
            </a:pathLst>
          </a:custGeom>
          <a:blipFill>
            <a:blip r:embed="rId6"/>
            <a:stretch>
              <a:fillRect/>
            </a:stretch>
          </a:blipFill>
        </p:spPr>
      </p:sp>
      <p:sp>
        <p:nvSpPr>
          <p:cNvPr id="5" name="Freeform 5"/>
          <p:cNvSpPr/>
          <p:nvPr/>
        </p:nvSpPr>
        <p:spPr>
          <a:xfrm>
            <a:off x="3797809" y="3814227"/>
            <a:ext cx="10692381" cy="2789317"/>
          </a:xfrm>
          <a:custGeom>
            <a:avLst/>
            <a:gdLst/>
            <a:ahLst/>
            <a:cxnLst/>
            <a:rect l="l" t="t" r="r" b="b"/>
            <a:pathLst>
              <a:path w="10692381" h="2789317">
                <a:moveTo>
                  <a:pt x="0" y="0"/>
                </a:moveTo>
                <a:lnTo>
                  <a:pt x="10692382" y="0"/>
                </a:lnTo>
                <a:lnTo>
                  <a:pt x="10692382" y="2789317"/>
                </a:lnTo>
                <a:lnTo>
                  <a:pt x="0" y="2789317"/>
                </a:lnTo>
                <a:lnTo>
                  <a:pt x="0" y="0"/>
                </a:lnTo>
                <a:close/>
              </a:path>
            </a:pathLst>
          </a:custGeom>
          <a:blipFill>
            <a:blip r:embed="rId7"/>
            <a:stretch>
              <a:fillRect/>
            </a:stretch>
          </a:blipFill>
        </p:spPr>
      </p:sp>
      <p:sp>
        <p:nvSpPr>
          <p:cNvPr id="6" name="TextBox 6"/>
          <p:cNvSpPr txBox="1"/>
          <p:nvPr/>
        </p:nvSpPr>
        <p:spPr>
          <a:xfrm>
            <a:off x="1028700" y="962025"/>
            <a:ext cx="16230600" cy="879475"/>
          </a:xfrm>
          <a:prstGeom prst="rect">
            <a:avLst/>
          </a:prstGeom>
        </p:spPr>
        <p:txBody>
          <a:bodyPr lIns="0" tIns="0" rIns="0" bIns="0" rtlCol="0" anchor="t">
            <a:spAutoFit/>
          </a:bodyPr>
          <a:lstStyle/>
          <a:p>
            <a:pPr marL="0" lvl="0" indent="0" algn="ctr">
              <a:lnSpc>
                <a:spcPts val="3499"/>
              </a:lnSpc>
              <a:spcBef>
                <a:spcPct val="0"/>
              </a:spcBef>
            </a:pPr>
            <a:r>
              <a:rPr lang="en-US" sz="2499">
                <a:solidFill>
                  <a:srgbClr val="FFFFFF"/>
                </a:solidFill>
                <a:latin typeface="Poppins"/>
              </a:rPr>
              <a:t>Veri setini anlatırken veri seti indirme linkinden indirilen verilerin COVID ve non-COVID olarak ayrı bir şekilde indirildiği anlatılır.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1A0242">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391634" y="-4392134"/>
            <a:ext cx="19071268" cy="19071268"/>
          </a:xfrm>
          <a:custGeom>
            <a:avLst/>
            <a:gdLst/>
            <a:ahLst/>
            <a:cxnLst/>
            <a:rect l="l" t="t" r="r" b="b"/>
            <a:pathLst>
              <a:path w="19071268" h="19071268">
                <a:moveTo>
                  <a:pt x="0" y="0"/>
                </a:moveTo>
                <a:lnTo>
                  <a:pt x="19071268" y="0"/>
                </a:lnTo>
                <a:lnTo>
                  <a:pt x="19071268" y="19071268"/>
                </a:lnTo>
                <a:lnTo>
                  <a:pt x="0" y="19071268"/>
                </a:lnTo>
                <a:lnTo>
                  <a:pt x="0" y="0"/>
                </a:lnTo>
                <a:close/>
              </a:path>
            </a:pathLst>
          </a:custGeom>
          <a:blipFill>
            <a:blip r:embed="rId2">
              <a:alphaModFix amt="21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6230028" y="272663"/>
            <a:ext cx="1445921" cy="1512074"/>
          </a:xfrm>
          <a:custGeom>
            <a:avLst/>
            <a:gdLst/>
            <a:ahLst/>
            <a:cxnLst/>
            <a:rect l="l" t="t" r="r" b="b"/>
            <a:pathLst>
              <a:path w="1445921" h="1512074">
                <a:moveTo>
                  <a:pt x="0" y="0"/>
                </a:moveTo>
                <a:lnTo>
                  <a:pt x="1445921" y="0"/>
                </a:lnTo>
                <a:lnTo>
                  <a:pt x="1445921" y="1512074"/>
                </a:lnTo>
                <a:lnTo>
                  <a:pt x="0" y="1512074"/>
                </a:lnTo>
                <a:lnTo>
                  <a:pt x="0" y="0"/>
                </a:lnTo>
                <a:close/>
              </a:path>
            </a:pathLst>
          </a:custGeom>
          <a:blipFill>
            <a:blip r:embed="rId4"/>
            <a:stretch>
              <a:fillRect/>
            </a:stretch>
          </a:blipFill>
        </p:spPr>
      </p:sp>
      <p:sp>
        <p:nvSpPr>
          <p:cNvPr id="4" name="Freeform 4"/>
          <p:cNvSpPr/>
          <p:nvPr/>
        </p:nvSpPr>
        <p:spPr>
          <a:xfrm>
            <a:off x="-391634" y="2180760"/>
            <a:ext cx="17344623" cy="5925480"/>
          </a:xfrm>
          <a:custGeom>
            <a:avLst/>
            <a:gdLst/>
            <a:ahLst/>
            <a:cxnLst/>
            <a:rect l="l" t="t" r="r" b="b"/>
            <a:pathLst>
              <a:path w="17344623" h="5925480">
                <a:moveTo>
                  <a:pt x="0" y="0"/>
                </a:moveTo>
                <a:lnTo>
                  <a:pt x="17344623" y="0"/>
                </a:lnTo>
                <a:lnTo>
                  <a:pt x="17344623" y="5925480"/>
                </a:lnTo>
                <a:lnTo>
                  <a:pt x="0" y="5925480"/>
                </a:lnTo>
                <a:lnTo>
                  <a:pt x="0" y="0"/>
                </a:lnTo>
                <a:close/>
              </a:path>
            </a:pathLst>
          </a:custGeom>
          <a:blipFill>
            <a:blip r:embed="rId5"/>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71205" y="6787656"/>
            <a:ext cx="3692719" cy="3772893"/>
          </a:xfrm>
          <a:custGeom>
            <a:avLst/>
            <a:gdLst/>
            <a:ahLst/>
            <a:cxnLst/>
            <a:rect l="l" t="t" r="r" b="b"/>
            <a:pathLst>
              <a:path w="3692719" h="3772893">
                <a:moveTo>
                  <a:pt x="0" y="0"/>
                </a:moveTo>
                <a:lnTo>
                  <a:pt x="3692719" y="0"/>
                </a:lnTo>
                <a:lnTo>
                  <a:pt x="3692719" y="3772892"/>
                </a:lnTo>
                <a:lnTo>
                  <a:pt x="0" y="3772892"/>
                </a:lnTo>
                <a:lnTo>
                  <a:pt x="0" y="0"/>
                </a:lnTo>
                <a:close/>
              </a:path>
            </a:pathLst>
          </a:custGeom>
          <a:blipFill>
            <a:blip r:embed="rId6"/>
            <a:stretch>
              <a:fillRect/>
            </a:stretch>
          </a:blipFill>
        </p:spPr>
      </p:sp>
      <p:sp>
        <p:nvSpPr>
          <p:cNvPr id="5" name="Freeform 5"/>
          <p:cNvSpPr/>
          <p:nvPr/>
        </p:nvSpPr>
        <p:spPr>
          <a:xfrm>
            <a:off x="4150051" y="450113"/>
            <a:ext cx="9987897" cy="9386774"/>
          </a:xfrm>
          <a:custGeom>
            <a:avLst/>
            <a:gdLst/>
            <a:ahLst/>
            <a:cxnLst/>
            <a:rect l="l" t="t" r="r" b="b"/>
            <a:pathLst>
              <a:path w="9987897" h="9386774">
                <a:moveTo>
                  <a:pt x="0" y="0"/>
                </a:moveTo>
                <a:lnTo>
                  <a:pt x="9987898" y="0"/>
                </a:lnTo>
                <a:lnTo>
                  <a:pt x="9987898" y="9386774"/>
                </a:lnTo>
                <a:lnTo>
                  <a:pt x="0" y="9386774"/>
                </a:lnTo>
                <a:lnTo>
                  <a:pt x="0" y="0"/>
                </a:lnTo>
                <a:close/>
              </a:path>
            </a:pathLst>
          </a:custGeom>
          <a:blipFill>
            <a:blip r:embed="rId7"/>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6741286" y="8213761"/>
            <a:ext cx="1762422" cy="2089078"/>
            <a:chOff x="0" y="0"/>
            <a:chExt cx="2349897" cy="2785438"/>
          </a:xfrm>
        </p:grpSpPr>
        <p:sp>
          <p:nvSpPr>
            <p:cNvPr id="3" name="Freeform 3"/>
            <p:cNvSpPr/>
            <p:nvPr/>
          </p:nvSpPr>
          <p:spPr>
            <a:xfrm>
              <a:off x="0" y="0"/>
              <a:ext cx="2349897" cy="2785438"/>
            </a:xfrm>
            <a:custGeom>
              <a:avLst/>
              <a:gdLst/>
              <a:ahLst/>
              <a:cxnLst/>
              <a:rect l="l" t="t" r="r" b="b"/>
              <a:pathLst>
                <a:path w="2349897" h="2785438">
                  <a:moveTo>
                    <a:pt x="0" y="0"/>
                  </a:moveTo>
                  <a:lnTo>
                    <a:pt x="2349897" y="0"/>
                  </a:lnTo>
                  <a:lnTo>
                    <a:pt x="2349897" y="2785438"/>
                  </a:lnTo>
                  <a:lnTo>
                    <a:pt x="0" y="278543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238739" y="1217378"/>
              <a:ext cx="407232" cy="420912"/>
            </a:xfrm>
            <a:custGeom>
              <a:avLst/>
              <a:gdLst/>
              <a:ahLst/>
              <a:cxnLst/>
              <a:rect l="l" t="t" r="r" b="b"/>
              <a:pathLst>
                <a:path w="407232" h="420912">
                  <a:moveTo>
                    <a:pt x="407232" y="0"/>
                  </a:moveTo>
                  <a:lnTo>
                    <a:pt x="0" y="0"/>
                  </a:lnTo>
                  <a:lnTo>
                    <a:pt x="0" y="420912"/>
                  </a:lnTo>
                  <a:lnTo>
                    <a:pt x="407232" y="420912"/>
                  </a:lnTo>
                  <a:lnTo>
                    <a:pt x="407232" y="0"/>
                  </a:lnTo>
                  <a:close/>
                </a:path>
              </a:pathLst>
            </a:custGeom>
            <a:blipFill>
              <a:blip r:embed="rId4"/>
              <a:stretch>
                <a:fillRect/>
              </a:stretch>
            </a:blipFill>
          </p:spPr>
        </p:sp>
        <p:sp>
          <p:nvSpPr>
            <p:cNvPr id="5" name="Freeform 5"/>
            <p:cNvSpPr/>
            <p:nvPr/>
          </p:nvSpPr>
          <p:spPr>
            <a:xfrm rot="288391">
              <a:off x="591867" y="1264229"/>
              <a:ext cx="1166162" cy="1141381"/>
            </a:xfrm>
            <a:custGeom>
              <a:avLst/>
              <a:gdLst/>
              <a:ahLst/>
              <a:cxnLst/>
              <a:rect l="l" t="t" r="r" b="b"/>
              <a:pathLst>
                <a:path w="1166162" h="1141381">
                  <a:moveTo>
                    <a:pt x="0" y="0"/>
                  </a:moveTo>
                  <a:lnTo>
                    <a:pt x="1166162" y="0"/>
                  </a:lnTo>
                  <a:lnTo>
                    <a:pt x="1166162" y="1141380"/>
                  </a:lnTo>
                  <a:lnTo>
                    <a:pt x="0" y="1141380"/>
                  </a:lnTo>
                  <a:lnTo>
                    <a:pt x="0" y="0"/>
                  </a:lnTo>
                  <a:close/>
                </a:path>
              </a:pathLst>
            </a:custGeom>
            <a:blipFill>
              <a:blip r:embed="rId5"/>
              <a:stretch>
                <a:fillRect/>
              </a:stretch>
            </a:blipFill>
          </p:spPr>
        </p:sp>
      </p:grpSp>
      <p:sp>
        <p:nvSpPr>
          <p:cNvPr id="6" name="TextBox 6"/>
          <p:cNvSpPr txBox="1"/>
          <p:nvPr/>
        </p:nvSpPr>
        <p:spPr>
          <a:xfrm>
            <a:off x="1028700" y="1984058"/>
            <a:ext cx="16230600" cy="6356985"/>
          </a:xfrm>
          <a:prstGeom prst="rect">
            <a:avLst/>
          </a:prstGeom>
        </p:spPr>
        <p:txBody>
          <a:bodyPr lIns="0" tIns="0" rIns="0" bIns="0" rtlCol="0" anchor="t">
            <a:spAutoFit/>
          </a:bodyPr>
          <a:lstStyle/>
          <a:p>
            <a:pPr algn="just">
              <a:lnSpc>
                <a:spcPts val="2970"/>
              </a:lnSpc>
            </a:pPr>
            <a:r>
              <a:rPr lang="en-US" sz="3000">
                <a:solidFill>
                  <a:srgbClr val="FFFFFF"/>
                </a:solidFill>
                <a:latin typeface="Poppins"/>
              </a:rPr>
              <a:t>ŞEKIL 4.7’DE GÖSTERILDIĞI GIBI COVID-19 OLMAYAN VERILERI DÖNÜŞTÜRMEK IÇIN “KLASOR_ADI” VE “SINIF_ADI” PARAMETRELERINI IÇEREN “VERI_DONUSTURME” ISMINDE BIR FONKSIYON TANIMLAR. </a:t>
            </a:r>
          </a:p>
          <a:p>
            <a:pPr algn="just">
              <a:lnSpc>
                <a:spcPts val="2970"/>
              </a:lnSpc>
            </a:pPr>
            <a:endParaRPr lang="en-US" sz="3000">
              <a:solidFill>
                <a:srgbClr val="FFFFFF"/>
              </a:solidFill>
              <a:latin typeface="Poppins"/>
            </a:endParaRPr>
          </a:p>
          <a:p>
            <a:pPr algn="just">
              <a:lnSpc>
                <a:spcPts val="2970"/>
              </a:lnSpc>
            </a:pPr>
            <a:r>
              <a:rPr lang="en-US" sz="3000">
                <a:solidFill>
                  <a:srgbClr val="FFFFFF"/>
                </a:solidFill>
                <a:latin typeface="Poppins"/>
              </a:rPr>
              <a:t>14. KOD SATIRINDA COVID-19 VE COVID-19 OLMAYAN GÖRÜNTÜLERI BULUNDUĞU KLASÖRLERDEN TEK TEK OKUMAK IÇIN “GORUNTULER” ISMINDE BIR DEĞIŞKEN OLUŞTURULUR. 16. KOD SATIRINDA COVID-19 VE COVID-19 OLMAYAN GÖRÜNTÜLERI ETIKETLEMEK IÇIN “GORUNTU_SINIF” ISMINDE BOŞ BIR DIZI OLUŞTURULUR.</a:t>
            </a:r>
          </a:p>
          <a:p>
            <a:pPr algn="just">
              <a:lnSpc>
                <a:spcPts val="2970"/>
              </a:lnSpc>
            </a:pPr>
            <a:endParaRPr lang="en-US" sz="3000">
              <a:solidFill>
                <a:srgbClr val="FFFFFF"/>
              </a:solidFill>
              <a:latin typeface="Poppins"/>
            </a:endParaRPr>
          </a:p>
          <a:p>
            <a:pPr algn="just">
              <a:lnSpc>
                <a:spcPts val="2970"/>
              </a:lnSpc>
            </a:pPr>
            <a:r>
              <a:rPr lang="en-US" sz="3000">
                <a:solidFill>
                  <a:srgbClr val="FFFFFF"/>
                </a:solidFill>
                <a:latin typeface="Poppins"/>
              </a:rPr>
              <a:t> 17. KOD SATIRINDA COVID-19 VE COVID-19 OLMAYAN TÜM GÖRÜNTÜLERI IŞLEMEK IÇIN BIR “FOR” DÖNGÜSÜ OLUŞTURULUR. </a:t>
            </a:r>
          </a:p>
          <a:p>
            <a:pPr algn="just">
              <a:lnSpc>
                <a:spcPts val="2970"/>
              </a:lnSpc>
            </a:pPr>
            <a:endParaRPr lang="en-US" sz="3000">
              <a:solidFill>
                <a:srgbClr val="FFFFFF"/>
              </a:solidFill>
              <a:latin typeface="Poppins"/>
            </a:endParaRPr>
          </a:p>
          <a:p>
            <a:pPr algn="just">
              <a:lnSpc>
                <a:spcPts val="2970"/>
              </a:lnSpc>
            </a:pPr>
            <a:r>
              <a:rPr lang="en-US" sz="3000">
                <a:solidFill>
                  <a:srgbClr val="FFFFFF"/>
                </a:solidFill>
                <a:latin typeface="Poppins"/>
              </a:rPr>
              <a:t>18. SATIRDA TÜM BT GÖRÜNTÜLERI OKUNARAK “.CONVERT(‘L’)” ÖZELLIĞI KULLANILARAK GRI TONLAMALI GÖRÜNTÜLERE DÖNÜŞTÜRÜLÜR. </a:t>
            </a:r>
          </a:p>
          <a:p>
            <a:pPr algn="just">
              <a:lnSpc>
                <a:spcPts val="2970"/>
              </a:lnSpc>
            </a:pPr>
            <a:endParaRPr lang="en-US" sz="3000">
              <a:solidFill>
                <a:srgbClr val="FFFFFF"/>
              </a:solidFill>
              <a:latin typeface="Poppins"/>
            </a:endParaRPr>
          </a:p>
          <a:p>
            <a:pPr algn="just">
              <a:lnSpc>
                <a:spcPts val="2970"/>
              </a:lnSpc>
            </a:pPr>
            <a:r>
              <a:rPr lang="en-US" sz="3000">
                <a:solidFill>
                  <a:srgbClr val="FFFFFF"/>
                </a:solidFill>
                <a:latin typeface="Poppins"/>
              </a:rPr>
              <a:t>19. KOD SATIRINDA “GORUNTU_BOYUTLANDIRMA” DEĞIŞKENI KULLANILARAK TÜM BT GÖRÜNTÜLERI “.RESIZE” KOMUTU KULLANILARAK 28X28 PIKSEL BOYUTUNA KÜÇÜLTÜLÜR.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6741286" y="8213761"/>
            <a:ext cx="1762422" cy="2089078"/>
            <a:chOff x="0" y="0"/>
            <a:chExt cx="2349897" cy="2785438"/>
          </a:xfrm>
        </p:grpSpPr>
        <p:sp>
          <p:nvSpPr>
            <p:cNvPr id="3" name="Freeform 3"/>
            <p:cNvSpPr/>
            <p:nvPr/>
          </p:nvSpPr>
          <p:spPr>
            <a:xfrm>
              <a:off x="0" y="0"/>
              <a:ext cx="2349897" cy="2785438"/>
            </a:xfrm>
            <a:custGeom>
              <a:avLst/>
              <a:gdLst/>
              <a:ahLst/>
              <a:cxnLst/>
              <a:rect l="l" t="t" r="r" b="b"/>
              <a:pathLst>
                <a:path w="2349897" h="2785438">
                  <a:moveTo>
                    <a:pt x="0" y="0"/>
                  </a:moveTo>
                  <a:lnTo>
                    <a:pt x="2349897" y="0"/>
                  </a:lnTo>
                  <a:lnTo>
                    <a:pt x="2349897" y="2785438"/>
                  </a:lnTo>
                  <a:lnTo>
                    <a:pt x="0" y="278543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238739" y="1217378"/>
              <a:ext cx="407232" cy="420912"/>
            </a:xfrm>
            <a:custGeom>
              <a:avLst/>
              <a:gdLst/>
              <a:ahLst/>
              <a:cxnLst/>
              <a:rect l="l" t="t" r="r" b="b"/>
              <a:pathLst>
                <a:path w="407232" h="420912">
                  <a:moveTo>
                    <a:pt x="407232" y="0"/>
                  </a:moveTo>
                  <a:lnTo>
                    <a:pt x="0" y="0"/>
                  </a:lnTo>
                  <a:lnTo>
                    <a:pt x="0" y="420912"/>
                  </a:lnTo>
                  <a:lnTo>
                    <a:pt x="407232" y="420912"/>
                  </a:lnTo>
                  <a:lnTo>
                    <a:pt x="407232" y="0"/>
                  </a:lnTo>
                  <a:close/>
                </a:path>
              </a:pathLst>
            </a:custGeom>
            <a:blipFill>
              <a:blip r:embed="rId4"/>
              <a:stretch>
                <a:fillRect/>
              </a:stretch>
            </a:blipFill>
          </p:spPr>
        </p:sp>
        <p:sp>
          <p:nvSpPr>
            <p:cNvPr id="5" name="Freeform 5"/>
            <p:cNvSpPr/>
            <p:nvPr/>
          </p:nvSpPr>
          <p:spPr>
            <a:xfrm rot="288391">
              <a:off x="591867" y="1264229"/>
              <a:ext cx="1166162" cy="1141381"/>
            </a:xfrm>
            <a:custGeom>
              <a:avLst/>
              <a:gdLst/>
              <a:ahLst/>
              <a:cxnLst/>
              <a:rect l="l" t="t" r="r" b="b"/>
              <a:pathLst>
                <a:path w="1166162" h="1141381">
                  <a:moveTo>
                    <a:pt x="0" y="0"/>
                  </a:moveTo>
                  <a:lnTo>
                    <a:pt x="1166162" y="0"/>
                  </a:lnTo>
                  <a:lnTo>
                    <a:pt x="1166162" y="1141380"/>
                  </a:lnTo>
                  <a:lnTo>
                    <a:pt x="0" y="1141380"/>
                  </a:lnTo>
                  <a:lnTo>
                    <a:pt x="0" y="0"/>
                  </a:lnTo>
                  <a:close/>
                </a:path>
              </a:pathLst>
            </a:custGeom>
            <a:blipFill>
              <a:blip r:embed="rId5"/>
              <a:stretch>
                <a:fillRect/>
              </a:stretch>
            </a:blipFill>
          </p:spPr>
        </p:sp>
      </p:grpSp>
      <p:sp>
        <p:nvSpPr>
          <p:cNvPr id="6" name="Freeform 6"/>
          <p:cNvSpPr/>
          <p:nvPr/>
        </p:nvSpPr>
        <p:spPr>
          <a:xfrm>
            <a:off x="3708245" y="1374487"/>
            <a:ext cx="10871510" cy="7538027"/>
          </a:xfrm>
          <a:custGeom>
            <a:avLst/>
            <a:gdLst/>
            <a:ahLst/>
            <a:cxnLst/>
            <a:rect l="l" t="t" r="r" b="b"/>
            <a:pathLst>
              <a:path w="10871510" h="7538027">
                <a:moveTo>
                  <a:pt x="0" y="0"/>
                </a:moveTo>
                <a:lnTo>
                  <a:pt x="10871510" y="0"/>
                </a:lnTo>
                <a:lnTo>
                  <a:pt x="10871510" y="7538026"/>
                </a:lnTo>
                <a:lnTo>
                  <a:pt x="0" y="7538026"/>
                </a:lnTo>
                <a:lnTo>
                  <a:pt x="0" y="0"/>
                </a:lnTo>
                <a:close/>
              </a:path>
            </a:pathLst>
          </a:custGeom>
          <a:blipFill>
            <a:blip r:embed="rId6"/>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6741286" y="8213761"/>
            <a:ext cx="1762422" cy="2089078"/>
            <a:chOff x="0" y="0"/>
            <a:chExt cx="2349897" cy="2785438"/>
          </a:xfrm>
        </p:grpSpPr>
        <p:sp>
          <p:nvSpPr>
            <p:cNvPr id="3" name="Freeform 3"/>
            <p:cNvSpPr/>
            <p:nvPr/>
          </p:nvSpPr>
          <p:spPr>
            <a:xfrm>
              <a:off x="0" y="0"/>
              <a:ext cx="2349897" cy="2785438"/>
            </a:xfrm>
            <a:custGeom>
              <a:avLst/>
              <a:gdLst/>
              <a:ahLst/>
              <a:cxnLst/>
              <a:rect l="l" t="t" r="r" b="b"/>
              <a:pathLst>
                <a:path w="2349897" h="2785438">
                  <a:moveTo>
                    <a:pt x="0" y="0"/>
                  </a:moveTo>
                  <a:lnTo>
                    <a:pt x="2349897" y="0"/>
                  </a:lnTo>
                  <a:lnTo>
                    <a:pt x="2349897" y="2785438"/>
                  </a:lnTo>
                  <a:lnTo>
                    <a:pt x="0" y="278543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238739" y="1217378"/>
              <a:ext cx="407232" cy="420912"/>
            </a:xfrm>
            <a:custGeom>
              <a:avLst/>
              <a:gdLst/>
              <a:ahLst/>
              <a:cxnLst/>
              <a:rect l="l" t="t" r="r" b="b"/>
              <a:pathLst>
                <a:path w="407232" h="420912">
                  <a:moveTo>
                    <a:pt x="407232" y="0"/>
                  </a:moveTo>
                  <a:lnTo>
                    <a:pt x="0" y="0"/>
                  </a:lnTo>
                  <a:lnTo>
                    <a:pt x="0" y="420912"/>
                  </a:lnTo>
                  <a:lnTo>
                    <a:pt x="407232" y="420912"/>
                  </a:lnTo>
                  <a:lnTo>
                    <a:pt x="407232" y="0"/>
                  </a:lnTo>
                  <a:close/>
                </a:path>
              </a:pathLst>
            </a:custGeom>
            <a:blipFill>
              <a:blip r:embed="rId4"/>
              <a:stretch>
                <a:fillRect/>
              </a:stretch>
            </a:blipFill>
          </p:spPr>
        </p:sp>
        <p:sp>
          <p:nvSpPr>
            <p:cNvPr id="5" name="Freeform 5"/>
            <p:cNvSpPr/>
            <p:nvPr/>
          </p:nvSpPr>
          <p:spPr>
            <a:xfrm rot="288391">
              <a:off x="591867" y="1264229"/>
              <a:ext cx="1166162" cy="1141381"/>
            </a:xfrm>
            <a:custGeom>
              <a:avLst/>
              <a:gdLst/>
              <a:ahLst/>
              <a:cxnLst/>
              <a:rect l="l" t="t" r="r" b="b"/>
              <a:pathLst>
                <a:path w="1166162" h="1141381">
                  <a:moveTo>
                    <a:pt x="0" y="0"/>
                  </a:moveTo>
                  <a:lnTo>
                    <a:pt x="1166162" y="0"/>
                  </a:lnTo>
                  <a:lnTo>
                    <a:pt x="1166162" y="1141380"/>
                  </a:lnTo>
                  <a:lnTo>
                    <a:pt x="0" y="1141380"/>
                  </a:lnTo>
                  <a:lnTo>
                    <a:pt x="0" y="0"/>
                  </a:lnTo>
                  <a:close/>
                </a:path>
              </a:pathLst>
            </a:custGeom>
            <a:blipFill>
              <a:blip r:embed="rId5"/>
              <a:stretch>
                <a:fillRect/>
              </a:stretch>
            </a:blipFill>
          </p:spPr>
        </p:sp>
      </p:grpSp>
      <p:sp>
        <p:nvSpPr>
          <p:cNvPr id="6" name="Freeform 6"/>
          <p:cNvSpPr/>
          <p:nvPr/>
        </p:nvSpPr>
        <p:spPr>
          <a:xfrm>
            <a:off x="2824355" y="577228"/>
            <a:ext cx="12639291" cy="9132544"/>
          </a:xfrm>
          <a:custGeom>
            <a:avLst/>
            <a:gdLst/>
            <a:ahLst/>
            <a:cxnLst/>
            <a:rect l="l" t="t" r="r" b="b"/>
            <a:pathLst>
              <a:path w="12639291" h="9132544">
                <a:moveTo>
                  <a:pt x="0" y="0"/>
                </a:moveTo>
                <a:lnTo>
                  <a:pt x="12639290" y="0"/>
                </a:lnTo>
                <a:lnTo>
                  <a:pt x="12639290" y="9132544"/>
                </a:lnTo>
                <a:lnTo>
                  <a:pt x="0" y="9132544"/>
                </a:lnTo>
                <a:lnTo>
                  <a:pt x="0" y="0"/>
                </a:lnTo>
                <a:close/>
              </a:path>
            </a:pathLst>
          </a:custGeom>
          <a:blipFill>
            <a:blip r:embed="rId6"/>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6741286" y="8213761"/>
            <a:ext cx="1762422" cy="2089078"/>
            <a:chOff x="0" y="0"/>
            <a:chExt cx="2349897" cy="2785438"/>
          </a:xfrm>
        </p:grpSpPr>
        <p:sp>
          <p:nvSpPr>
            <p:cNvPr id="3" name="Freeform 3"/>
            <p:cNvSpPr/>
            <p:nvPr/>
          </p:nvSpPr>
          <p:spPr>
            <a:xfrm>
              <a:off x="0" y="0"/>
              <a:ext cx="2349897" cy="2785438"/>
            </a:xfrm>
            <a:custGeom>
              <a:avLst/>
              <a:gdLst/>
              <a:ahLst/>
              <a:cxnLst/>
              <a:rect l="l" t="t" r="r" b="b"/>
              <a:pathLst>
                <a:path w="2349897" h="2785438">
                  <a:moveTo>
                    <a:pt x="0" y="0"/>
                  </a:moveTo>
                  <a:lnTo>
                    <a:pt x="2349897" y="0"/>
                  </a:lnTo>
                  <a:lnTo>
                    <a:pt x="2349897" y="2785438"/>
                  </a:lnTo>
                  <a:lnTo>
                    <a:pt x="0" y="278543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238739" y="1217378"/>
              <a:ext cx="407232" cy="420912"/>
            </a:xfrm>
            <a:custGeom>
              <a:avLst/>
              <a:gdLst/>
              <a:ahLst/>
              <a:cxnLst/>
              <a:rect l="l" t="t" r="r" b="b"/>
              <a:pathLst>
                <a:path w="407232" h="420912">
                  <a:moveTo>
                    <a:pt x="407232" y="0"/>
                  </a:moveTo>
                  <a:lnTo>
                    <a:pt x="0" y="0"/>
                  </a:lnTo>
                  <a:lnTo>
                    <a:pt x="0" y="420912"/>
                  </a:lnTo>
                  <a:lnTo>
                    <a:pt x="407232" y="420912"/>
                  </a:lnTo>
                  <a:lnTo>
                    <a:pt x="407232" y="0"/>
                  </a:lnTo>
                  <a:close/>
                </a:path>
              </a:pathLst>
            </a:custGeom>
            <a:blipFill>
              <a:blip r:embed="rId4"/>
              <a:stretch>
                <a:fillRect/>
              </a:stretch>
            </a:blipFill>
          </p:spPr>
        </p:sp>
        <p:sp>
          <p:nvSpPr>
            <p:cNvPr id="5" name="Freeform 5"/>
            <p:cNvSpPr/>
            <p:nvPr/>
          </p:nvSpPr>
          <p:spPr>
            <a:xfrm rot="288391">
              <a:off x="591867" y="1264229"/>
              <a:ext cx="1166162" cy="1141381"/>
            </a:xfrm>
            <a:custGeom>
              <a:avLst/>
              <a:gdLst/>
              <a:ahLst/>
              <a:cxnLst/>
              <a:rect l="l" t="t" r="r" b="b"/>
              <a:pathLst>
                <a:path w="1166162" h="1141381">
                  <a:moveTo>
                    <a:pt x="0" y="0"/>
                  </a:moveTo>
                  <a:lnTo>
                    <a:pt x="1166162" y="0"/>
                  </a:lnTo>
                  <a:lnTo>
                    <a:pt x="1166162" y="1141380"/>
                  </a:lnTo>
                  <a:lnTo>
                    <a:pt x="0" y="1141380"/>
                  </a:lnTo>
                  <a:lnTo>
                    <a:pt x="0" y="0"/>
                  </a:lnTo>
                  <a:close/>
                </a:path>
              </a:pathLst>
            </a:custGeom>
            <a:blipFill>
              <a:blip r:embed="rId5"/>
              <a:stretch>
                <a:fillRect/>
              </a:stretch>
            </a:blipFill>
          </p:spPr>
        </p:sp>
      </p:grpSp>
      <p:sp>
        <p:nvSpPr>
          <p:cNvPr id="6" name="Freeform 6"/>
          <p:cNvSpPr/>
          <p:nvPr/>
        </p:nvSpPr>
        <p:spPr>
          <a:xfrm>
            <a:off x="5143448" y="294166"/>
            <a:ext cx="8001105" cy="9698669"/>
          </a:xfrm>
          <a:custGeom>
            <a:avLst/>
            <a:gdLst/>
            <a:ahLst/>
            <a:cxnLst/>
            <a:rect l="l" t="t" r="r" b="b"/>
            <a:pathLst>
              <a:path w="8001105" h="9698669">
                <a:moveTo>
                  <a:pt x="0" y="0"/>
                </a:moveTo>
                <a:lnTo>
                  <a:pt x="8001104" y="0"/>
                </a:lnTo>
                <a:lnTo>
                  <a:pt x="8001104" y="9698668"/>
                </a:lnTo>
                <a:lnTo>
                  <a:pt x="0" y="9698668"/>
                </a:lnTo>
                <a:lnTo>
                  <a:pt x="0" y="0"/>
                </a:lnTo>
                <a:close/>
              </a:path>
            </a:pathLst>
          </a:custGeom>
          <a:blipFill>
            <a:blip r:embed="rId6"/>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6" name="Freeform 6"/>
          <p:cNvSpPr/>
          <p:nvPr/>
        </p:nvSpPr>
        <p:spPr>
          <a:xfrm>
            <a:off x="2258466" y="2859805"/>
            <a:ext cx="13771067" cy="5869917"/>
          </a:xfrm>
          <a:custGeom>
            <a:avLst/>
            <a:gdLst/>
            <a:ahLst/>
            <a:cxnLst/>
            <a:rect l="l" t="t" r="r" b="b"/>
            <a:pathLst>
              <a:path w="13771067" h="5869917">
                <a:moveTo>
                  <a:pt x="0" y="0"/>
                </a:moveTo>
                <a:lnTo>
                  <a:pt x="13771068" y="0"/>
                </a:lnTo>
                <a:lnTo>
                  <a:pt x="13771068" y="5869917"/>
                </a:lnTo>
                <a:lnTo>
                  <a:pt x="0" y="5869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3535812" y="3296137"/>
            <a:ext cx="11216376" cy="4943559"/>
          </a:xfrm>
          <a:prstGeom prst="rect">
            <a:avLst/>
          </a:prstGeom>
        </p:spPr>
        <p:txBody>
          <a:bodyPr lIns="0" tIns="0" rIns="0" bIns="0" rtlCol="0" anchor="t">
            <a:spAutoFit/>
          </a:bodyPr>
          <a:lstStyle/>
          <a:p>
            <a:pPr algn="just">
              <a:lnSpc>
                <a:spcPts val="3039"/>
              </a:lnSpc>
            </a:pPr>
            <a:r>
              <a:rPr lang="en-US" sz="2171">
                <a:solidFill>
                  <a:srgbClr val="FFFFFF"/>
                </a:solidFill>
                <a:latin typeface="Tomorrow"/>
              </a:rPr>
              <a:t>Karar ağaçları, sınıfları bilinen örnek veriden karar düğümleri (decision nodes) ve yaprak düğümleri (leaf nodes) oluşturarak ağaç şekilli bir karar akışı çıktısı veren yapay zekâ algoritmasıdır (SPSS, 1999). </a:t>
            </a:r>
          </a:p>
          <a:p>
            <a:pPr algn="just">
              <a:lnSpc>
                <a:spcPts val="3039"/>
              </a:lnSpc>
            </a:pPr>
            <a:r>
              <a:rPr lang="en-US" sz="2171">
                <a:solidFill>
                  <a:srgbClr val="FFFFFF"/>
                </a:solidFill>
                <a:latin typeface="Tomorrow"/>
              </a:rPr>
              <a:t>Karar ağaçları algoritması, veri setini bölüp küçülterek geliştirilen bir yöntemdir. Karar düğümleri bir veya birden fazla daldan meydana gelebilir. İlk düğüme kök düğüm (root node) denir. Karar ağacı algoritmaları hem metinsel hem de sayısal verilerden oluşabilir (Web Kaynağı 4.1). Şekil 4.1’de gösterildiği gibi havanın durumuna göre öğrencilerin okulun bahçesinde oyun oynayıp oynayamayacağını belirlemek için karar ağaçları yapısı gösterilmiştir. </a:t>
            </a:r>
          </a:p>
          <a:p>
            <a:pPr algn="just">
              <a:lnSpc>
                <a:spcPts val="3039"/>
              </a:lnSpc>
              <a:spcBef>
                <a:spcPct val="0"/>
              </a:spcBef>
            </a:pPr>
            <a:r>
              <a:rPr lang="en-US" sz="2171">
                <a:solidFill>
                  <a:srgbClr val="FFFFFF"/>
                </a:solidFill>
                <a:latin typeface="Tomorrow"/>
              </a:rPr>
              <a:t>Burada karar ağacının algoritmasının kökü, hava durumudur. Karar ağacının düğümleri ise güneş, bulut ve yağmurdur. Rüzgâr ve havanın nemi de koşul ifadeleridir. Karar ağacının yaprakları ise öğrencilerin okulun bahçesinde oyun oynayıp oynamayacağını belirtir. </a:t>
            </a:r>
          </a:p>
        </p:txBody>
      </p:sp>
      <p:sp>
        <p:nvSpPr>
          <p:cNvPr id="8" name="Freeform 8"/>
          <p:cNvSpPr/>
          <p:nvPr/>
        </p:nvSpPr>
        <p:spPr>
          <a:xfrm flipH="1">
            <a:off x="15783041" y="7477208"/>
            <a:ext cx="2999313" cy="3076218"/>
          </a:xfrm>
          <a:custGeom>
            <a:avLst/>
            <a:gdLst/>
            <a:ahLst/>
            <a:cxnLst/>
            <a:rect l="l" t="t" r="r" b="b"/>
            <a:pathLst>
              <a:path w="2999313" h="3076218">
                <a:moveTo>
                  <a:pt x="2999313" y="0"/>
                </a:moveTo>
                <a:lnTo>
                  <a:pt x="0" y="0"/>
                </a:lnTo>
                <a:lnTo>
                  <a:pt x="0" y="3076218"/>
                </a:lnTo>
                <a:lnTo>
                  <a:pt x="2999313" y="3076218"/>
                </a:lnTo>
                <a:lnTo>
                  <a:pt x="2999313" y="0"/>
                </a:lnTo>
                <a:close/>
              </a:path>
            </a:pathLst>
          </a:custGeom>
          <a:blipFill>
            <a:blip r:embed="rId6"/>
            <a:stretch>
              <a:fillRect/>
            </a:stretch>
          </a:blipFill>
        </p:spPr>
      </p:sp>
      <p:sp>
        <p:nvSpPr>
          <p:cNvPr id="9" name="TextBox 9"/>
          <p:cNvSpPr txBox="1"/>
          <p:nvPr/>
        </p:nvSpPr>
        <p:spPr>
          <a:xfrm>
            <a:off x="2254557" y="1151058"/>
            <a:ext cx="14765213"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FFFFFF"/>
                </a:solidFill>
                <a:latin typeface="HK Modular"/>
              </a:rPr>
              <a:t>1.1. Karar Ağaçları Algoritması Temelleri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6741286" y="8213761"/>
            <a:ext cx="1762422" cy="2089078"/>
            <a:chOff x="0" y="0"/>
            <a:chExt cx="2349897" cy="2785438"/>
          </a:xfrm>
        </p:grpSpPr>
        <p:sp>
          <p:nvSpPr>
            <p:cNvPr id="3" name="Freeform 3"/>
            <p:cNvSpPr/>
            <p:nvPr/>
          </p:nvSpPr>
          <p:spPr>
            <a:xfrm>
              <a:off x="0" y="0"/>
              <a:ext cx="2349897" cy="2785438"/>
            </a:xfrm>
            <a:custGeom>
              <a:avLst/>
              <a:gdLst/>
              <a:ahLst/>
              <a:cxnLst/>
              <a:rect l="l" t="t" r="r" b="b"/>
              <a:pathLst>
                <a:path w="2349897" h="2785438">
                  <a:moveTo>
                    <a:pt x="0" y="0"/>
                  </a:moveTo>
                  <a:lnTo>
                    <a:pt x="2349897" y="0"/>
                  </a:lnTo>
                  <a:lnTo>
                    <a:pt x="2349897" y="2785438"/>
                  </a:lnTo>
                  <a:lnTo>
                    <a:pt x="0" y="278543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238739" y="1217378"/>
              <a:ext cx="407232" cy="420912"/>
            </a:xfrm>
            <a:custGeom>
              <a:avLst/>
              <a:gdLst/>
              <a:ahLst/>
              <a:cxnLst/>
              <a:rect l="l" t="t" r="r" b="b"/>
              <a:pathLst>
                <a:path w="407232" h="420912">
                  <a:moveTo>
                    <a:pt x="407232" y="0"/>
                  </a:moveTo>
                  <a:lnTo>
                    <a:pt x="0" y="0"/>
                  </a:lnTo>
                  <a:lnTo>
                    <a:pt x="0" y="420912"/>
                  </a:lnTo>
                  <a:lnTo>
                    <a:pt x="407232" y="420912"/>
                  </a:lnTo>
                  <a:lnTo>
                    <a:pt x="407232" y="0"/>
                  </a:lnTo>
                  <a:close/>
                </a:path>
              </a:pathLst>
            </a:custGeom>
            <a:blipFill>
              <a:blip r:embed="rId4"/>
              <a:stretch>
                <a:fillRect/>
              </a:stretch>
            </a:blipFill>
          </p:spPr>
        </p:sp>
        <p:sp>
          <p:nvSpPr>
            <p:cNvPr id="5" name="Freeform 5"/>
            <p:cNvSpPr/>
            <p:nvPr/>
          </p:nvSpPr>
          <p:spPr>
            <a:xfrm rot="288391">
              <a:off x="591867" y="1264229"/>
              <a:ext cx="1166162" cy="1141381"/>
            </a:xfrm>
            <a:custGeom>
              <a:avLst/>
              <a:gdLst/>
              <a:ahLst/>
              <a:cxnLst/>
              <a:rect l="l" t="t" r="r" b="b"/>
              <a:pathLst>
                <a:path w="1166162" h="1141381">
                  <a:moveTo>
                    <a:pt x="0" y="0"/>
                  </a:moveTo>
                  <a:lnTo>
                    <a:pt x="1166162" y="0"/>
                  </a:lnTo>
                  <a:lnTo>
                    <a:pt x="1166162" y="1141380"/>
                  </a:lnTo>
                  <a:lnTo>
                    <a:pt x="0" y="1141380"/>
                  </a:lnTo>
                  <a:lnTo>
                    <a:pt x="0" y="0"/>
                  </a:lnTo>
                  <a:close/>
                </a:path>
              </a:pathLst>
            </a:custGeom>
            <a:blipFill>
              <a:blip r:embed="rId5"/>
              <a:stretch>
                <a:fillRect/>
              </a:stretch>
            </a:blipFill>
          </p:spPr>
        </p:sp>
      </p:grpSp>
      <p:sp>
        <p:nvSpPr>
          <p:cNvPr id="6" name="Freeform 6"/>
          <p:cNvSpPr/>
          <p:nvPr/>
        </p:nvSpPr>
        <p:spPr>
          <a:xfrm>
            <a:off x="5095901" y="269761"/>
            <a:ext cx="8096199" cy="9747478"/>
          </a:xfrm>
          <a:custGeom>
            <a:avLst/>
            <a:gdLst/>
            <a:ahLst/>
            <a:cxnLst/>
            <a:rect l="l" t="t" r="r" b="b"/>
            <a:pathLst>
              <a:path w="8096199" h="9747478">
                <a:moveTo>
                  <a:pt x="0" y="0"/>
                </a:moveTo>
                <a:lnTo>
                  <a:pt x="8096198" y="0"/>
                </a:lnTo>
                <a:lnTo>
                  <a:pt x="8096198" y="9747478"/>
                </a:lnTo>
                <a:lnTo>
                  <a:pt x="0" y="9747478"/>
                </a:lnTo>
                <a:lnTo>
                  <a:pt x="0" y="0"/>
                </a:lnTo>
                <a:close/>
              </a:path>
            </a:pathLst>
          </a:custGeom>
          <a:blipFill>
            <a:blip r:embed="rId6"/>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6741286" y="8213761"/>
            <a:ext cx="1762422" cy="2089078"/>
            <a:chOff x="0" y="0"/>
            <a:chExt cx="2349897" cy="2785438"/>
          </a:xfrm>
        </p:grpSpPr>
        <p:sp>
          <p:nvSpPr>
            <p:cNvPr id="3" name="Freeform 3"/>
            <p:cNvSpPr/>
            <p:nvPr/>
          </p:nvSpPr>
          <p:spPr>
            <a:xfrm>
              <a:off x="0" y="0"/>
              <a:ext cx="2349897" cy="2785438"/>
            </a:xfrm>
            <a:custGeom>
              <a:avLst/>
              <a:gdLst/>
              <a:ahLst/>
              <a:cxnLst/>
              <a:rect l="l" t="t" r="r" b="b"/>
              <a:pathLst>
                <a:path w="2349897" h="2785438">
                  <a:moveTo>
                    <a:pt x="0" y="0"/>
                  </a:moveTo>
                  <a:lnTo>
                    <a:pt x="2349897" y="0"/>
                  </a:lnTo>
                  <a:lnTo>
                    <a:pt x="2349897" y="2785438"/>
                  </a:lnTo>
                  <a:lnTo>
                    <a:pt x="0" y="278543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238739" y="1217378"/>
              <a:ext cx="407232" cy="420912"/>
            </a:xfrm>
            <a:custGeom>
              <a:avLst/>
              <a:gdLst/>
              <a:ahLst/>
              <a:cxnLst/>
              <a:rect l="l" t="t" r="r" b="b"/>
              <a:pathLst>
                <a:path w="407232" h="420912">
                  <a:moveTo>
                    <a:pt x="407232" y="0"/>
                  </a:moveTo>
                  <a:lnTo>
                    <a:pt x="0" y="0"/>
                  </a:lnTo>
                  <a:lnTo>
                    <a:pt x="0" y="420912"/>
                  </a:lnTo>
                  <a:lnTo>
                    <a:pt x="407232" y="420912"/>
                  </a:lnTo>
                  <a:lnTo>
                    <a:pt x="407232" y="0"/>
                  </a:lnTo>
                  <a:close/>
                </a:path>
              </a:pathLst>
            </a:custGeom>
            <a:blipFill>
              <a:blip r:embed="rId4"/>
              <a:stretch>
                <a:fillRect/>
              </a:stretch>
            </a:blipFill>
          </p:spPr>
        </p:sp>
        <p:sp>
          <p:nvSpPr>
            <p:cNvPr id="5" name="Freeform 5"/>
            <p:cNvSpPr/>
            <p:nvPr/>
          </p:nvSpPr>
          <p:spPr>
            <a:xfrm rot="288391">
              <a:off x="591867" y="1264229"/>
              <a:ext cx="1166162" cy="1141381"/>
            </a:xfrm>
            <a:custGeom>
              <a:avLst/>
              <a:gdLst/>
              <a:ahLst/>
              <a:cxnLst/>
              <a:rect l="l" t="t" r="r" b="b"/>
              <a:pathLst>
                <a:path w="1166162" h="1141381">
                  <a:moveTo>
                    <a:pt x="0" y="0"/>
                  </a:moveTo>
                  <a:lnTo>
                    <a:pt x="1166162" y="0"/>
                  </a:lnTo>
                  <a:lnTo>
                    <a:pt x="1166162" y="1141380"/>
                  </a:lnTo>
                  <a:lnTo>
                    <a:pt x="0" y="1141380"/>
                  </a:lnTo>
                  <a:lnTo>
                    <a:pt x="0" y="0"/>
                  </a:lnTo>
                  <a:close/>
                </a:path>
              </a:pathLst>
            </a:custGeom>
            <a:blipFill>
              <a:blip r:embed="rId5"/>
              <a:stretch>
                <a:fillRect/>
              </a:stretch>
            </a:blipFill>
          </p:spPr>
        </p:sp>
      </p:grpSp>
      <p:sp>
        <p:nvSpPr>
          <p:cNvPr id="6" name="Freeform 6"/>
          <p:cNvSpPr/>
          <p:nvPr/>
        </p:nvSpPr>
        <p:spPr>
          <a:xfrm>
            <a:off x="3324910" y="1028700"/>
            <a:ext cx="11638179" cy="4680377"/>
          </a:xfrm>
          <a:custGeom>
            <a:avLst/>
            <a:gdLst/>
            <a:ahLst/>
            <a:cxnLst/>
            <a:rect l="l" t="t" r="r" b="b"/>
            <a:pathLst>
              <a:path w="11638179" h="4680377">
                <a:moveTo>
                  <a:pt x="0" y="0"/>
                </a:moveTo>
                <a:lnTo>
                  <a:pt x="11638180" y="0"/>
                </a:lnTo>
                <a:lnTo>
                  <a:pt x="11638180" y="4680377"/>
                </a:lnTo>
                <a:lnTo>
                  <a:pt x="0" y="4680377"/>
                </a:lnTo>
                <a:lnTo>
                  <a:pt x="0" y="0"/>
                </a:lnTo>
                <a:close/>
              </a:path>
            </a:pathLst>
          </a:custGeom>
          <a:blipFill>
            <a:blip r:embed="rId6"/>
            <a:stretch>
              <a:fillRect/>
            </a:stretch>
          </a:blipFill>
        </p:spPr>
      </p:sp>
      <p:sp>
        <p:nvSpPr>
          <p:cNvPr id="7" name="Freeform 7"/>
          <p:cNvSpPr/>
          <p:nvPr/>
        </p:nvSpPr>
        <p:spPr>
          <a:xfrm>
            <a:off x="6113365" y="7258706"/>
            <a:ext cx="6061269" cy="1999594"/>
          </a:xfrm>
          <a:custGeom>
            <a:avLst/>
            <a:gdLst/>
            <a:ahLst/>
            <a:cxnLst/>
            <a:rect l="l" t="t" r="r" b="b"/>
            <a:pathLst>
              <a:path w="6061269" h="1999594">
                <a:moveTo>
                  <a:pt x="0" y="0"/>
                </a:moveTo>
                <a:lnTo>
                  <a:pt x="6061270" y="0"/>
                </a:lnTo>
                <a:lnTo>
                  <a:pt x="6061270" y="1999594"/>
                </a:lnTo>
                <a:lnTo>
                  <a:pt x="0" y="1999594"/>
                </a:lnTo>
                <a:lnTo>
                  <a:pt x="0" y="0"/>
                </a:lnTo>
                <a:close/>
              </a:path>
            </a:pathLst>
          </a:custGeom>
          <a:blipFill>
            <a:blip r:embed="rId7"/>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6741286" y="8213761"/>
            <a:ext cx="1762422" cy="2089078"/>
            <a:chOff x="0" y="0"/>
            <a:chExt cx="2349897" cy="2785438"/>
          </a:xfrm>
        </p:grpSpPr>
        <p:sp>
          <p:nvSpPr>
            <p:cNvPr id="3" name="Freeform 3"/>
            <p:cNvSpPr/>
            <p:nvPr/>
          </p:nvSpPr>
          <p:spPr>
            <a:xfrm>
              <a:off x="0" y="0"/>
              <a:ext cx="2349897" cy="2785438"/>
            </a:xfrm>
            <a:custGeom>
              <a:avLst/>
              <a:gdLst/>
              <a:ahLst/>
              <a:cxnLst/>
              <a:rect l="l" t="t" r="r" b="b"/>
              <a:pathLst>
                <a:path w="2349897" h="2785438">
                  <a:moveTo>
                    <a:pt x="0" y="0"/>
                  </a:moveTo>
                  <a:lnTo>
                    <a:pt x="2349897" y="0"/>
                  </a:lnTo>
                  <a:lnTo>
                    <a:pt x="2349897" y="2785438"/>
                  </a:lnTo>
                  <a:lnTo>
                    <a:pt x="0" y="278543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238739" y="1217378"/>
              <a:ext cx="407232" cy="420912"/>
            </a:xfrm>
            <a:custGeom>
              <a:avLst/>
              <a:gdLst/>
              <a:ahLst/>
              <a:cxnLst/>
              <a:rect l="l" t="t" r="r" b="b"/>
              <a:pathLst>
                <a:path w="407232" h="420912">
                  <a:moveTo>
                    <a:pt x="407232" y="0"/>
                  </a:moveTo>
                  <a:lnTo>
                    <a:pt x="0" y="0"/>
                  </a:lnTo>
                  <a:lnTo>
                    <a:pt x="0" y="420912"/>
                  </a:lnTo>
                  <a:lnTo>
                    <a:pt x="407232" y="420912"/>
                  </a:lnTo>
                  <a:lnTo>
                    <a:pt x="407232" y="0"/>
                  </a:lnTo>
                  <a:close/>
                </a:path>
              </a:pathLst>
            </a:custGeom>
            <a:blipFill>
              <a:blip r:embed="rId4"/>
              <a:stretch>
                <a:fillRect/>
              </a:stretch>
            </a:blipFill>
          </p:spPr>
        </p:sp>
        <p:sp>
          <p:nvSpPr>
            <p:cNvPr id="5" name="Freeform 5"/>
            <p:cNvSpPr/>
            <p:nvPr/>
          </p:nvSpPr>
          <p:spPr>
            <a:xfrm rot="288391">
              <a:off x="591867" y="1264229"/>
              <a:ext cx="1166162" cy="1141381"/>
            </a:xfrm>
            <a:custGeom>
              <a:avLst/>
              <a:gdLst/>
              <a:ahLst/>
              <a:cxnLst/>
              <a:rect l="l" t="t" r="r" b="b"/>
              <a:pathLst>
                <a:path w="1166162" h="1141381">
                  <a:moveTo>
                    <a:pt x="0" y="0"/>
                  </a:moveTo>
                  <a:lnTo>
                    <a:pt x="1166162" y="0"/>
                  </a:lnTo>
                  <a:lnTo>
                    <a:pt x="1166162" y="1141380"/>
                  </a:lnTo>
                  <a:lnTo>
                    <a:pt x="0" y="1141380"/>
                  </a:lnTo>
                  <a:lnTo>
                    <a:pt x="0" y="0"/>
                  </a:lnTo>
                  <a:close/>
                </a:path>
              </a:pathLst>
            </a:custGeom>
            <a:blipFill>
              <a:blip r:embed="rId5"/>
              <a:stretch>
                <a:fillRect/>
              </a:stretch>
            </a:blipFill>
          </p:spPr>
        </p:sp>
      </p:grpSp>
      <p:sp>
        <p:nvSpPr>
          <p:cNvPr id="6" name="Freeform 6"/>
          <p:cNvSpPr/>
          <p:nvPr/>
        </p:nvSpPr>
        <p:spPr>
          <a:xfrm>
            <a:off x="3971827" y="3504019"/>
            <a:ext cx="10344346" cy="3278962"/>
          </a:xfrm>
          <a:custGeom>
            <a:avLst/>
            <a:gdLst/>
            <a:ahLst/>
            <a:cxnLst/>
            <a:rect l="l" t="t" r="r" b="b"/>
            <a:pathLst>
              <a:path w="10344346" h="3278962">
                <a:moveTo>
                  <a:pt x="0" y="0"/>
                </a:moveTo>
                <a:lnTo>
                  <a:pt x="10344346" y="0"/>
                </a:lnTo>
                <a:lnTo>
                  <a:pt x="10344346" y="3278962"/>
                </a:lnTo>
                <a:lnTo>
                  <a:pt x="0" y="3278962"/>
                </a:lnTo>
                <a:lnTo>
                  <a:pt x="0" y="0"/>
                </a:lnTo>
                <a:close/>
              </a:path>
            </a:pathLst>
          </a:custGeom>
          <a:blipFill>
            <a:blip r:embed="rId6"/>
            <a:stretch>
              <a:fillRect/>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6741286" y="8213761"/>
            <a:ext cx="1762422" cy="2089078"/>
            <a:chOff x="0" y="0"/>
            <a:chExt cx="2349897" cy="2785438"/>
          </a:xfrm>
        </p:grpSpPr>
        <p:sp>
          <p:nvSpPr>
            <p:cNvPr id="3" name="Freeform 3"/>
            <p:cNvSpPr/>
            <p:nvPr/>
          </p:nvSpPr>
          <p:spPr>
            <a:xfrm>
              <a:off x="0" y="0"/>
              <a:ext cx="2349897" cy="2785438"/>
            </a:xfrm>
            <a:custGeom>
              <a:avLst/>
              <a:gdLst/>
              <a:ahLst/>
              <a:cxnLst/>
              <a:rect l="l" t="t" r="r" b="b"/>
              <a:pathLst>
                <a:path w="2349897" h="2785438">
                  <a:moveTo>
                    <a:pt x="0" y="0"/>
                  </a:moveTo>
                  <a:lnTo>
                    <a:pt x="2349897" y="0"/>
                  </a:lnTo>
                  <a:lnTo>
                    <a:pt x="2349897" y="2785438"/>
                  </a:lnTo>
                  <a:lnTo>
                    <a:pt x="0" y="278543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238739" y="1217378"/>
              <a:ext cx="407232" cy="420912"/>
            </a:xfrm>
            <a:custGeom>
              <a:avLst/>
              <a:gdLst/>
              <a:ahLst/>
              <a:cxnLst/>
              <a:rect l="l" t="t" r="r" b="b"/>
              <a:pathLst>
                <a:path w="407232" h="420912">
                  <a:moveTo>
                    <a:pt x="407232" y="0"/>
                  </a:moveTo>
                  <a:lnTo>
                    <a:pt x="0" y="0"/>
                  </a:lnTo>
                  <a:lnTo>
                    <a:pt x="0" y="420912"/>
                  </a:lnTo>
                  <a:lnTo>
                    <a:pt x="407232" y="420912"/>
                  </a:lnTo>
                  <a:lnTo>
                    <a:pt x="407232" y="0"/>
                  </a:lnTo>
                  <a:close/>
                </a:path>
              </a:pathLst>
            </a:custGeom>
            <a:blipFill>
              <a:blip r:embed="rId4"/>
              <a:stretch>
                <a:fillRect/>
              </a:stretch>
            </a:blipFill>
          </p:spPr>
        </p:sp>
        <p:sp>
          <p:nvSpPr>
            <p:cNvPr id="5" name="Freeform 5"/>
            <p:cNvSpPr/>
            <p:nvPr/>
          </p:nvSpPr>
          <p:spPr>
            <a:xfrm rot="288391">
              <a:off x="591867" y="1264229"/>
              <a:ext cx="1166162" cy="1141381"/>
            </a:xfrm>
            <a:custGeom>
              <a:avLst/>
              <a:gdLst/>
              <a:ahLst/>
              <a:cxnLst/>
              <a:rect l="l" t="t" r="r" b="b"/>
              <a:pathLst>
                <a:path w="1166162" h="1141381">
                  <a:moveTo>
                    <a:pt x="0" y="0"/>
                  </a:moveTo>
                  <a:lnTo>
                    <a:pt x="1166162" y="0"/>
                  </a:lnTo>
                  <a:lnTo>
                    <a:pt x="1166162" y="1141380"/>
                  </a:lnTo>
                  <a:lnTo>
                    <a:pt x="0" y="1141380"/>
                  </a:lnTo>
                  <a:lnTo>
                    <a:pt x="0" y="0"/>
                  </a:lnTo>
                  <a:close/>
                </a:path>
              </a:pathLst>
            </a:custGeom>
            <a:blipFill>
              <a:blip r:embed="rId5"/>
              <a:stretch>
                <a:fillRect/>
              </a:stretch>
            </a:blipFill>
          </p:spPr>
        </p:sp>
      </p:grpSp>
      <p:sp>
        <p:nvSpPr>
          <p:cNvPr id="6" name="Freeform 6"/>
          <p:cNvSpPr/>
          <p:nvPr/>
        </p:nvSpPr>
        <p:spPr>
          <a:xfrm>
            <a:off x="4657271" y="428874"/>
            <a:ext cx="8973458" cy="9429252"/>
          </a:xfrm>
          <a:custGeom>
            <a:avLst/>
            <a:gdLst/>
            <a:ahLst/>
            <a:cxnLst/>
            <a:rect l="l" t="t" r="r" b="b"/>
            <a:pathLst>
              <a:path w="8973458" h="9429252">
                <a:moveTo>
                  <a:pt x="0" y="0"/>
                </a:moveTo>
                <a:lnTo>
                  <a:pt x="8973458" y="0"/>
                </a:lnTo>
                <a:lnTo>
                  <a:pt x="8973458" y="9429252"/>
                </a:lnTo>
                <a:lnTo>
                  <a:pt x="0" y="9429252"/>
                </a:lnTo>
                <a:lnTo>
                  <a:pt x="0" y="0"/>
                </a:lnTo>
                <a:close/>
              </a:path>
            </a:pathLst>
          </a:custGeom>
          <a:blipFill>
            <a:blip r:embed="rId6"/>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6741286" y="8213761"/>
            <a:ext cx="1762422" cy="2089078"/>
            <a:chOff x="0" y="0"/>
            <a:chExt cx="2349897" cy="2785438"/>
          </a:xfrm>
        </p:grpSpPr>
        <p:sp>
          <p:nvSpPr>
            <p:cNvPr id="3" name="Freeform 3"/>
            <p:cNvSpPr/>
            <p:nvPr/>
          </p:nvSpPr>
          <p:spPr>
            <a:xfrm>
              <a:off x="0" y="0"/>
              <a:ext cx="2349897" cy="2785438"/>
            </a:xfrm>
            <a:custGeom>
              <a:avLst/>
              <a:gdLst/>
              <a:ahLst/>
              <a:cxnLst/>
              <a:rect l="l" t="t" r="r" b="b"/>
              <a:pathLst>
                <a:path w="2349897" h="2785438">
                  <a:moveTo>
                    <a:pt x="0" y="0"/>
                  </a:moveTo>
                  <a:lnTo>
                    <a:pt x="2349897" y="0"/>
                  </a:lnTo>
                  <a:lnTo>
                    <a:pt x="2349897" y="2785438"/>
                  </a:lnTo>
                  <a:lnTo>
                    <a:pt x="0" y="278543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238739" y="1217378"/>
              <a:ext cx="407232" cy="420912"/>
            </a:xfrm>
            <a:custGeom>
              <a:avLst/>
              <a:gdLst/>
              <a:ahLst/>
              <a:cxnLst/>
              <a:rect l="l" t="t" r="r" b="b"/>
              <a:pathLst>
                <a:path w="407232" h="420912">
                  <a:moveTo>
                    <a:pt x="407232" y="0"/>
                  </a:moveTo>
                  <a:lnTo>
                    <a:pt x="0" y="0"/>
                  </a:lnTo>
                  <a:lnTo>
                    <a:pt x="0" y="420912"/>
                  </a:lnTo>
                  <a:lnTo>
                    <a:pt x="407232" y="420912"/>
                  </a:lnTo>
                  <a:lnTo>
                    <a:pt x="407232" y="0"/>
                  </a:lnTo>
                  <a:close/>
                </a:path>
              </a:pathLst>
            </a:custGeom>
            <a:blipFill>
              <a:blip r:embed="rId4"/>
              <a:stretch>
                <a:fillRect/>
              </a:stretch>
            </a:blipFill>
          </p:spPr>
        </p:sp>
        <p:sp>
          <p:nvSpPr>
            <p:cNvPr id="5" name="Freeform 5"/>
            <p:cNvSpPr/>
            <p:nvPr/>
          </p:nvSpPr>
          <p:spPr>
            <a:xfrm rot="288391">
              <a:off x="591867" y="1264229"/>
              <a:ext cx="1166162" cy="1141381"/>
            </a:xfrm>
            <a:custGeom>
              <a:avLst/>
              <a:gdLst/>
              <a:ahLst/>
              <a:cxnLst/>
              <a:rect l="l" t="t" r="r" b="b"/>
              <a:pathLst>
                <a:path w="1166162" h="1141381">
                  <a:moveTo>
                    <a:pt x="0" y="0"/>
                  </a:moveTo>
                  <a:lnTo>
                    <a:pt x="1166162" y="0"/>
                  </a:lnTo>
                  <a:lnTo>
                    <a:pt x="1166162" y="1141380"/>
                  </a:lnTo>
                  <a:lnTo>
                    <a:pt x="0" y="1141380"/>
                  </a:lnTo>
                  <a:lnTo>
                    <a:pt x="0" y="0"/>
                  </a:lnTo>
                  <a:close/>
                </a:path>
              </a:pathLst>
            </a:custGeom>
            <a:blipFill>
              <a:blip r:embed="rId5"/>
              <a:stretch>
                <a:fillRect/>
              </a:stretch>
            </a:blipFill>
          </p:spPr>
        </p:sp>
      </p:grpSp>
      <p:sp>
        <p:nvSpPr>
          <p:cNvPr id="6" name="Freeform 6"/>
          <p:cNvSpPr/>
          <p:nvPr/>
        </p:nvSpPr>
        <p:spPr>
          <a:xfrm>
            <a:off x="3733800" y="266700"/>
            <a:ext cx="10359524" cy="5944727"/>
          </a:xfrm>
          <a:custGeom>
            <a:avLst/>
            <a:gdLst/>
            <a:ahLst/>
            <a:cxnLst/>
            <a:rect l="l" t="t" r="r" b="b"/>
            <a:pathLst>
              <a:path w="10359524" h="5944727">
                <a:moveTo>
                  <a:pt x="0" y="0"/>
                </a:moveTo>
                <a:lnTo>
                  <a:pt x="10359524" y="0"/>
                </a:lnTo>
                <a:lnTo>
                  <a:pt x="10359524" y="5944726"/>
                </a:lnTo>
                <a:lnTo>
                  <a:pt x="0" y="5944726"/>
                </a:lnTo>
                <a:lnTo>
                  <a:pt x="0" y="0"/>
                </a:lnTo>
                <a:close/>
              </a:path>
            </a:pathLst>
          </a:custGeom>
          <a:blipFill>
            <a:blip r:embed="rId6"/>
            <a:stretch>
              <a:fillRect b="-98924"/>
            </a:stretch>
          </a:blipFill>
        </p:spPr>
      </p:sp>
      <p:pic>
        <p:nvPicPr>
          <p:cNvPr id="8" name="Resim 7">
            <a:extLst>
              <a:ext uri="{FF2B5EF4-FFF2-40B4-BE49-F238E27FC236}">
                <a16:creationId xmlns:a16="http://schemas.microsoft.com/office/drawing/2014/main" id="{A4701375-5EA4-427A-BF6E-3A8A7B288A55}"/>
              </a:ext>
            </a:extLst>
          </p:cNvPr>
          <p:cNvPicPr>
            <a:picLocks noChangeAspect="1"/>
          </p:cNvPicPr>
          <p:nvPr/>
        </p:nvPicPr>
        <p:blipFill>
          <a:blip r:embed="rId7"/>
          <a:stretch>
            <a:fillRect/>
          </a:stretch>
        </p:blipFill>
        <p:spPr>
          <a:xfrm>
            <a:off x="4679108" y="6667500"/>
            <a:ext cx="8468907" cy="192431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3079969" y="2005364"/>
            <a:ext cx="12128061" cy="6276272"/>
          </a:xfrm>
          <a:custGeom>
            <a:avLst/>
            <a:gdLst/>
            <a:ahLst/>
            <a:cxnLst/>
            <a:rect l="l" t="t" r="r" b="b"/>
            <a:pathLst>
              <a:path w="12128061" h="6276272">
                <a:moveTo>
                  <a:pt x="0" y="0"/>
                </a:moveTo>
                <a:lnTo>
                  <a:pt x="12128062" y="0"/>
                </a:lnTo>
                <a:lnTo>
                  <a:pt x="12128062" y="6276272"/>
                </a:lnTo>
                <a:lnTo>
                  <a:pt x="0" y="6276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649050" y="3516313"/>
            <a:ext cx="10989900" cy="2835275"/>
          </a:xfrm>
          <a:prstGeom prst="rect">
            <a:avLst/>
          </a:prstGeom>
        </p:spPr>
        <p:txBody>
          <a:bodyPr lIns="0" tIns="0" rIns="0" bIns="0" rtlCol="0" anchor="t">
            <a:spAutoFit/>
          </a:bodyPr>
          <a:lstStyle/>
          <a:p>
            <a:pPr algn="just">
              <a:lnSpc>
                <a:spcPts val="2800"/>
              </a:lnSpc>
              <a:spcBef>
                <a:spcPct val="0"/>
              </a:spcBef>
            </a:pPr>
            <a:r>
              <a:rPr lang="en-US" sz="2000">
                <a:solidFill>
                  <a:srgbClr val="FFFFFF"/>
                </a:solidFill>
                <a:latin typeface="Poppins"/>
              </a:rPr>
              <a:t>Yapay zekâda iki veya daha fazla sınıflandırma modelinin performansının ölçümünde doğruluk, kesinlik duyarlılık, f-puanı ve alıcı çalışma karakteristik (Receiver Operating Characteristic-ROC) eğrisini öğrenelim. Sınıfılandırma modellerinde kullanılan dört farklı durum şu şekildedir: </a:t>
            </a:r>
          </a:p>
          <a:p>
            <a:pPr algn="just">
              <a:lnSpc>
                <a:spcPts val="2800"/>
              </a:lnSpc>
              <a:spcBef>
                <a:spcPct val="0"/>
              </a:spcBef>
            </a:pPr>
            <a:r>
              <a:rPr lang="en-US" sz="2000">
                <a:solidFill>
                  <a:srgbClr val="FFFFFF"/>
                </a:solidFill>
                <a:latin typeface="Poppins"/>
                <a:sym typeface="Poppins"/>
              </a:rPr>
              <a:t> Doğru Pozitif Oranı (DPO): Doğru olarak belirlenen pozitif sınıfların tahmin sayısı, </a:t>
            </a:r>
          </a:p>
          <a:p>
            <a:pPr algn="just">
              <a:lnSpc>
                <a:spcPts val="2800"/>
              </a:lnSpc>
              <a:spcBef>
                <a:spcPct val="0"/>
              </a:spcBef>
            </a:pPr>
            <a:r>
              <a:rPr lang="en-US" sz="2000">
                <a:solidFill>
                  <a:srgbClr val="FFFFFF"/>
                </a:solidFill>
                <a:latin typeface="Poppins"/>
                <a:sym typeface="Poppins"/>
              </a:rPr>
              <a:t> Doğru Negatif Oranı (DNO): Doğru olarak belirlenen negatif sınıfların tahmin sayısı,  </a:t>
            </a:r>
          </a:p>
          <a:p>
            <a:pPr algn="just">
              <a:lnSpc>
                <a:spcPts val="2800"/>
              </a:lnSpc>
              <a:spcBef>
                <a:spcPct val="0"/>
              </a:spcBef>
            </a:pPr>
            <a:r>
              <a:rPr lang="en-US" sz="2000">
                <a:solidFill>
                  <a:srgbClr val="FFFFFF"/>
                </a:solidFill>
                <a:latin typeface="Poppins"/>
                <a:sym typeface="Poppins"/>
              </a:rPr>
              <a:t> Yanlış Pozitif Oranı (YPO): Yanlış olarak belirlenen pozitif sınıfların tahmin sayısı, </a:t>
            </a:r>
          </a:p>
          <a:p>
            <a:pPr algn="just">
              <a:lnSpc>
                <a:spcPts val="2800"/>
              </a:lnSpc>
              <a:spcBef>
                <a:spcPct val="0"/>
              </a:spcBef>
            </a:pPr>
            <a:r>
              <a:rPr lang="en-US" sz="2000">
                <a:solidFill>
                  <a:srgbClr val="FFFFFF"/>
                </a:solidFill>
                <a:latin typeface="Poppins"/>
                <a:sym typeface="Poppins"/>
              </a:rPr>
              <a:t> Yanlış Negatif Oranı (YNO): Yanlış olarak belirlenen negatif sınıfların tahmin sayısı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6741286" y="8213761"/>
            <a:ext cx="1762422" cy="2089078"/>
            <a:chOff x="0" y="0"/>
            <a:chExt cx="2349897" cy="2785438"/>
          </a:xfrm>
        </p:grpSpPr>
        <p:sp>
          <p:nvSpPr>
            <p:cNvPr id="3" name="Freeform 3"/>
            <p:cNvSpPr/>
            <p:nvPr/>
          </p:nvSpPr>
          <p:spPr>
            <a:xfrm>
              <a:off x="0" y="0"/>
              <a:ext cx="2349897" cy="2785438"/>
            </a:xfrm>
            <a:custGeom>
              <a:avLst/>
              <a:gdLst/>
              <a:ahLst/>
              <a:cxnLst/>
              <a:rect l="l" t="t" r="r" b="b"/>
              <a:pathLst>
                <a:path w="2349897" h="2785438">
                  <a:moveTo>
                    <a:pt x="0" y="0"/>
                  </a:moveTo>
                  <a:lnTo>
                    <a:pt x="2349897" y="0"/>
                  </a:lnTo>
                  <a:lnTo>
                    <a:pt x="2349897" y="2785438"/>
                  </a:lnTo>
                  <a:lnTo>
                    <a:pt x="0" y="278543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238739" y="1217378"/>
              <a:ext cx="407232" cy="420912"/>
            </a:xfrm>
            <a:custGeom>
              <a:avLst/>
              <a:gdLst/>
              <a:ahLst/>
              <a:cxnLst/>
              <a:rect l="l" t="t" r="r" b="b"/>
              <a:pathLst>
                <a:path w="407232" h="420912">
                  <a:moveTo>
                    <a:pt x="407232" y="0"/>
                  </a:moveTo>
                  <a:lnTo>
                    <a:pt x="0" y="0"/>
                  </a:lnTo>
                  <a:lnTo>
                    <a:pt x="0" y="420912"/>
                  </a:lnTo>
                  <a:lnTo>
                    <a:pt x="407232" y="420912"/>
                  </a:lnTo>
                  <a:lnTo>
                    <a:pt x="407232" y="0"/>
                  </a:lnTo>
                  <a:close/>
                </a:path>
              </a:pathLst>
            </a:custGeom>
            <a:blipFill>
              <a:blip r:embed="rId4"/>
              <a:stretch>
                <a:fillRect/>
              </a:stretch>
            </a:blipFill>
          </p:spPr>
        </p:sp>
        <p:sp>
          <p:nvSpPr>
            <p:cNvPr id="5" name="Freeform 5"/>
            <p:cNvSpPr/>
            <p:nvPr/>
          </p:nvSpPr>
          <p:spPr>
            <a:xfrm rot="288391">
              <a:off x="591867" y="1264229"/>
              <a:ext cx="1166162" cy="1141381"/>
            </a:xfrm>
            <a:custGeom>
              <a:avLst/>
              <a:gdLst/>
              <a:ahLst/>
              <a:cxnLst/>
              <a:rect l="l" t="t" r="r" b="b"/>
              <a:pathLst>
                <a:path w="1166162" h="1141381">
                  <a:moveTo>
                    <a:pt x="0" y="0"/>
                  </a:moveTo>
                  <a:lnTo>
                    <a:pt x="1166162" y="0"/>
                  </a:lnTo>
                  <a:lnTo>
                    <a:pt x="1166162" y="1141380"/>
                  </a:lnTo>
                  <a:lnTo>
                    <a:pt x="0" y="1141380"/>
                  </a:lnTo>
                  <a:lnTo>
                    <a:pt x="0" y="0"/>
                  </a:lnTo>
                  <a:close/>
                </a:path>
              </a:pathLst>
            </a:custGeom>
            <a:blipFill>
              <a:blip r:embed="rId5"/>
              <a:stretch>
                <a:fillRect/>
              </a:stretch>
            </a:blipFill>
          </p:spPr>
        </p:sp>
      </p:grpSp>
      <p:sp>
        <p:nvSpPr>
          <p:cNvPr id="6" name="Freeform 6"/>
          <p:cNvSpPr/>
          <p:nvPr/>
        </p:nvSpPr>
        <p:spPr>
          <a:xfrm>
            <a:off x="5434124" y="648843"/>
            <a:ext cx="7419751" cy="8989314"/>
          </a:xfrm>
          <a:custGeom>
            <a:avLst/>
            <a:gdLst/>
            <a:ahLst/>
            <a:cxnLst/>
            <a:rect l="l" t="t" r="r" b="b"/>
            <a:pathLst>
              <a:path w="7419751" h="8989314">
                <a:moveTo>
                  <a:pt x="0" y="0"/>
                </a:moveTo>
                <a:lnTo>
                  <a:pt x="7419752" y="0"/>
                </a:lnTo>
                <a:lnTo>
                  <a:pt x="7419752" y="8989314"/>
                </a:lnTo>
                <a:lnTo>
                  <a:pt x="0" y="8989314"/>
                </a:lnTo>
                <a:lnTo>
                  <a:pt x="0" y="0"/>
                </a:lnTo>
                <a:close/>
              </a:path>
            </a:pathLst>
          </a:custGeom>
          <a:blipFill>
            <a:blip r:embed="rId6"/>
            <a:stretch>
              <a:fillRect/>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6741286" y="8213761"/>
            <a:ext cx="1762422" cy="2089078"/>
            <a:chOff x="0" y="0"/>
            <a:chExt cx="2349897" cy="2785438"/>
          </a:xfrm>
        </p:grpSpPr>
        <p:sp>
          <p:nvSpPr>
            <p:cNvPr id="3" name="Freeform 3"/>
            <p:cNvSpPr/>
            <p:nvPr/>
          </p:nvSpPr>
          <p:spPr>
            <a:xfrm>
              <a:off x="0" y="0"/>
              <a:ext cx="2349897" cy="2785438"/>
            </a:xfrm>
            <a:custGeom>
              <a:avLst/>
              <a:gdLst/>
              <a:ahLst/>
              <a:cxnLst/>
              <a:rect l="l" t="t" r="r" b="b"/>
              <a:pathLst>
                <a:path w="2349897" h="2785438">
                  <a:moveTo>
                    <a:pt x="0" y="0"/>
                  </a:moveTo>
                  <a:lnTo>
                    <a:pt x="2349897" y="0"/>
                  </a:lnTo>
                  <a:lnTo>
                    <a:pt x="2349897" y="2785438"/>
                  </a:lnTo>
                  <a:lnTo>
                    <a:pt x="0" y="278543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238739" y="1217378"/>
              <a:ext cx="407232" cy="420912"/>
            </a:xfrm>
            <a:custGeom>
              <a:avLst/>
              <a:gdLst/>
              <a:ahLst/>
              <a:cxnLst/>
              <a:rect l="l" t="t" r="r" b="b"/>
              <a:pathLst>
                <a:path w="407232" h="420912">
                  <a:moveTo>
                    <a:pt x="407232" y="0"/>
                  </a:moveTo>
                  <a:lnTo>
                    <a:pt x="0" y="0"/>
                  </a:lnTo>
                  <a:lnTo>
                    <a:pt x="0" y="420912"/>
                  </a:lnTo>
                  <a:lnTo>
                    <a:pt x="407232" y="420912"/>
                  </a:lnTo>
                  <a:lnTo>
                    <a:pt x="407232" y="0"/>
                  </a:lnTo>
                  <a:close/>
                </a:path>
              </a:pathLst>
            </a:custGeom>
            <a:blipFill>
              <a:blip r:embed="rId4"/>
              <a:stretch>
                <a:fillRect/>
              </a:stretch>
            </a:blipFill>
          </p:spPr>
        </p:sp>
        <p:sp>
          <p:nvSpPr>
            <p:cNvPr id="5" name="Freeform 5"/>
            <p:cNvSpPr/>
            <p:nvPr/>
          </p:nvSpPr>
          <p:spPr>
            <a:xfrm rot="288391">
              <a:off x="591867" y="1264229"/>
              <a:ext cx="1166162" cy="1141381"/>
            </a:xfrm>
            <a:custGeom>
              <a:avLst/>
              <a:gdLst/>
              <a:ahLst/>
              <a:cxnLst/>
              <a:rect l="l" t="t" r="r" b="b"/>
              <a:pathLst>
                <a:path w="1166162" h="1141381">
                  <a:moveTo>
                    <a:pt x="0" y="0"/>
                  </a:moveTo>
                  <a:lnTo>
                    <a:pt x="1166162" y="0"/>
                  </a:lnTo>
                  <a:lnTo>
                    <a:pt x="1166162" y="1141380"/>
                  </a:lnTo>
                  <a:lnTo>
                    <a:pt x="0" y="1141380"/>
                  </a:lnTo>
                  <a:lnTo>
                    <a:pt x="0" y="0"/>
                  </a:lnTo>
                  <a:close/>
                </a:path>
              </a:pathLst>
            </a:custGeom>
            <a:blipFill>
              <a:blip r:embed="rId5"/>
              <a:stretch>
                <a:fillRect/>
              </a:stretch>
            </a:blipFill>
          </p:spPr>
        </p:sp>
      </p:grpSp>
      <p:sp>
        <p:nvSpPr>
          <p:cNvPr id="6" name="Freeform 6"/>
          <p:cNvSpPr/>
          <p:nvPr/>
        </p:nvSpPr>
        <p:spPr>
          <a:xfrm>
            <a:off x="5315491" y="2310281"/>
            <a:ext cx="7657018" cy="5666438"/>
          </a:xfrm>
          <a:custGeom>
            <a:avLst/>
            <a:gdLst/>
            <a:ahLst/>
            <a:cxnLst/>
            <a:rect l="l" t="t" r="r" b="b"/>
            <a:pathLst>
              <a:path w="7657018" h="5666438">
                <a:moveTo>
                  <a:pt x="0" y="0"/>
                </a:moveTo>
                <a:lnTo>
                  <a:pt x="7657018" y="0"/>
                </a:lnTo>
                <a:lnTo>
                  <a:pt x="7657018" y="5666438"/>
                </a:lnTo>
                <a:lnTo>
                  <a:pt x="0" y="5666438"/>
                </a:lnTo>
                <a:lnTo>
                  <a:pt x="0" y="0"/>
                </a:lnTo>
                <a:close/>
              </a:path>
            </a:pathLst>
          </a:custGeom>
          <a:blipFill>
            <a:blip r:embed="rId6"/>
            <a:stretch>
              <a:fillRect/>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6741286" y="8213761"/>
            <a:ext cx="1762422" cy="2089078"/>
            <a:chOff x="0" y="0"/>
            <a:chExt cx="2349897" cy="2785438"/>
          </a:xfrm>
        </p:grpSpPr>
        <p:sp>
          <p:nvSpPr>
            <p:cNvPr id="3" name="Freeform 3"/>
            <p:cNvSpPr/>
            <p:nvPr/>
          </p:nvSpPr>
          <p:spPr>
            <a:xfrm>
              <a:off x="0" y="0"/>
              <a:ext cx="2349897" cy="2785438"/>
            </a:xfrm>
            <a:custGeom>
              <a:avLst/>
              <a:gdLst/>
              <a:ahLst/>
              <a:cxnLst/>
              <a:rect l="l" t="t" r="r" b="b"/>
              <a:pathLst>
                <a:path w="2349897" h="2785438">
                  <a:moveTo>
                    <a:pt x="0" y="0"/>
                  </a:moveTo>
                  <a:lnTo>
                    <a:pt x="2349897" y="0"/>
                  </a:lnTo>
                  <a:lnTo>
                    <a:pt x="2349897" y="2785438"/>
                  </a:lnTo>
                  <a:lnTo>
                    <a:pt x="0" y="278543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238739" y="1217378"/>
              <a:ext cx="407232" cy="420912"/>
            </a:xfrm>
            <a:custGeom>
              <a:avLst/>
              <a:gdLst/>
              <a:ahLst/>
              <a:cxnLst/>
              <a:rect l="l" t="t" r="r" b="b"/>
              <a:pathLst>
                <a:path w="407232" h="420912">
                  <a:moveTo>
                    <a:pt x="407232" y="0"/>
                  </a:moveTo>
                  <a:lnTo>
                    <a:pt x="0" y="0"/>
                  </a:lnTo>
                  <a:lnTo>
                    <a:pt x="0" y="420912"/>
                  </a:lnTo>
                  <a:lnTo>
                    <a:pt x="407232" y="420912"/>
                  </a:lnTo>
                  <a:lnTo>
                    <a:pt x="407232" y="0"/>
                  </a:lnTo>
                  <a:close/>
                </a:path>
              </a:pathLst>
            </a:custGeom>
            <a:blipFill>
              <a:blip r:embed="rId4"/>
              <a:stretch>
                <a:fillRect/>
              </a:stretch>
            </a:blipFill>
          </p:spPr>
        </p:sp>
        <p:sp>
          <p:nvSpPr>
            <p:cNvPr id="5" name="Freeform 5"/>
            <p:cNvSpPr/>
            <p:nvPr/>
          </p:nvSpPr>
          <p:spPr>
            <a:xfrm rot="288391">
              <a:off x="591867" y="1264229"/>
              <a:ext cx="1166162" cy="1141381"/>
            </a:xfrm>
            <a:custGeom>
              <a:avLst/>
              <a:gdLst/>
              <a:ahLst/>
              <a:cxnLst/>
              <a:rect l="l" t="t" r="r" b="b"/>
              <a:pathLst>
                <a:path w="1166162" h="1141381">
                  <a:moveTo>
                    <a:pt x="0" y="0"/>
                  </a:moveTo>
                  <a:lnTo>
                    <a:pt x="1166162" y="0"/>
                  </a:lnTo>
                  <a:lnTo>
                    <a:pt x="1166162" y="1141380"/>
                  </a:lnTo>
                  <a:lnTo>
                    <a:pt x="0" y="1141380"/>
                  </a:lnTo>
                  <a:lnTo>
                    <a:pt x="0" y="0"/>
                  </a:lnTo>
                  <a:close/>
                </a:path>
              </a:pathLst>
            </a:custGeom>
            <a:blipFill>
              <a:blip r:embed="rId5"/>
              <a:stretch>
                <a:fillRect/>
              </a:stretch>
            </a:blipFill>
          </p:spPr>
        </p:sp>
      </p:grpSp>
      <p:sp>
        <p:nvSpPr>
          <p:cNvPr id="6" name="Freeform 6"/>
          <p:cNvSpPr/>
          <p:nvPr/>
        </p:nvSpPr>
        <p:spPr>
          <a:xfrm>
            <a:off x="5509200" y="706701"/>
            <a:ext cx="7269600" cy="6053173"/>
          </a:xfrm>
          <a:custGeom>
            <a:avLst/>
            <a:gdLst/>
            <a:ahLst/>
            <a:cxnLst/>
            <a:rect l="l" t="t" r="r" b="b"/>
            <a:pathLst>
              <a:path w="7269600" h="6053173">
                <a:moveTo>
                  <a:pt x="0" y="0"/>
                </a:moveTo>
                <a:lnTo>
                  <a:pt x="7269600" y="0"/>
                </a:lnTo>
                <a:lnTo>
                  <a:pt x="7269600" y="6053173"/>
                </a:lnTo>
                <a:lnTo>
                  <a:pt x="0" y="6053173"/>
                </a:lnTo>
                <a:lnTo>
                  <a:pt x="0" y="0"/>
                </a:lnTo>
                <a:close/>
              </a:path>
            </a:pathLst>
          </a:custGeom>
          <a:blipFill>
            <a:blip r:embed="rId6"/>
            <a:stretch>
              <a:fillRect/>
            </a:stretch>
          </a:blipFill>
        </p:spPr>
      </p:sp>
      <p:sp>
        <p:nvSpPr>
          <p:cNvPr id="7" name="Freeform 7"/>
          <p:cNvSpPr/>
          <p:nvPr/>
        </p:nvSpPr>
        <p:spPr>
          <a:xfrm>
            <a:off x="6389493" y="6997136"/>
            <a:ext cx="5509014" cy="2894566"/>
          </a:xfrm>
          <a:custGeom>
            <a:avLst/>
            <a:gdLst/>
            <a:ahLst/>
            <a:cxnLst/>
            <a:rect l="l" t="t" r="r" b="b"/>
            <a:pathLst>
              <a:path w="5509014" h="2894566">
                <a:moveTo>
                  <a:pt x="0" y="0"/>
                </a:moveTo>
                <a:lnTo>
                  <a:pt x="5509014" y="0"/>
                </a:lnTo>
                <a:lnTo>
                  <a:pt x="5509014" y="2894567"/>
                </a:lnTo>
                <a:lnTo>
                  <a:pt x="0" y="2894567"/>
                </a:lnTo>
                <a:lnTo>
                  <a:pt x="0" y="0"/>
                </a:lnTo>
                <a:close/>
              </a:path>
            </a:pathLst>
          </a:custGeom>
          <a:blipFill>
            <a:blip r:embed="rId7"/>
            <a:stretch>
              <a:fillRect/>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6741286" y="8213761"/>
            <a:ext cx="1762422" cy="2089078"/>
            <a:chOff x="0" y="0"/>
            <a:chExt cx="2349897" cy="2785438"/>
          </a:xfrm>
        </p:grpSpPr>
        <p:sp>
          <p:nvSpPr>
            <p:cNvPr id="3" name="Freeform 3"/>
            <p:cNvSpPr/>
            <p:nvPr/>
          </p:nvSpPr>
          <p:spPr>
            <a:xfrm>
              <a:off x="0" y="0"/>
              <a:ext cx="2349897" cy="2785438"/>
            </a:xfrm>
            <a:custGeom>
              <a:avLst/>
              <a:gdLst/>
              <a:ahLst/>
              <a:cxnLst/>
              <a:rect l="l" t="t" r="r" b="b"/>
              <a:pathLst>
                <a:path w="2349897" h="2785438">
                  <a:moveTo>
                    <a:pt x="0" y="0"/>
                  </a:moveTo>
                  <a:lnTo>
                    <a:pt x="2349897" y="0"/>
                  </a:lnTo>
                  <a:lnTo>
                    <a:pt x="2349897" y="2785438"/>
                  </a:lnTo>
                  <a:lnTo>
                    <a:pt x="0" y="278543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238739" y="1217378"/>
              <a:ext cx="407232" cy="420912"/>
            </a:xfrm>
            <a:custGeom>
              <a:avLst/>
              <a:gdLst/>
              <a:ahLst/>
              <a:cxnLst/>
              <a:rect l="l" t="t" r="r" b="b"/>
              <a:pathLst>
                <a:path w="407232" h="420912">
                  <a:moveTo>
                    <a:pt x="407232" y="0"/>
                  </a:moveTo>
                  <a:lnTo>
                    <a:pt x="0" y="0"/>
                  </a:lnTo>
                  <a:lnTo>
                    <a:pt x="0" y="420912"/>
                  </a:lnTo>
                  <a:lnTo>
                    <a:pt x="407232" y="420912"/>
                  </a:lnTo>
                  <a:lnTo>
                    <a:pt x="407232" y="0"/>
                  </a:lnTo>
                  <a:close/>
                </a:path>
              </a:pathLst>
            </a:custGeom>
            <a:blipFill>
              <a:blip r:embed="rId4"/>
              <a:stretch>
                <a:fillRect/>
              </a:stretch>
            </a:blipFill>
          </p:spPr>
        </p:sp>
        <p:sp>
          <p:nvSpPr>
            <p:cNvPr id="5" name="Freeform 5"/>
            <p:cNvSpPr/>
            <p:nvPr/>
          </p:nvSpPr>
          <p:spPr>
            <a:xfrm rot="288391">
              <a:off x="591867" y="1264229"/>
              <a:ext cx="1166162" cy="1141381"/>
            </a:xfrm>
            <a:custGeom>
              <a:avLst/>
              <a:gdLst/>
              <a:ahLst/>
              <a:cxnLst/>
              <a:rect l="l" t="t" r="r" b="b"/>
              <a:pathLst>
                <a:path w="1166162" h="1141381">
                  <a:moveTo>
                    <a:pt x="0" y="0"/>
                  </a:moveTo>
                  <a:lnTo>
                    <a:pt x="1166162" y="0"/>
                  </a:lnTo>
                  <a:lnTo>
                    <a:pt x="1166162" y="1141380"/>
                  </a:lnTo>
                  <a:lnTo>
                    <a:pt x="0" y="1141380"/>
                  </a:lnTo>
                  <a:lnTo>
                    <a:pt x="0" y="0"/>
                  </a:lnTo>
                  <a:close/>
                </a:path>
              </a:pathLst>
            </a:custGeom>
            <a:blipFill>
              <a:blip r:embed="rId5"/>
              <a:stretch>
                <a:fillRect/>
              </a:stretch>
            </a:blipFill>
          </p:spPr>
        </p:sp>
      </p:grpSp>
      <p:sp>
        <p:nvSpPr>
          <p:cNvPr id="6" name="Freeform 6"/>
          <p:cNvSpPr/>
          <p:nvPr/>
        </p:nvSpPr>
        <p:spPr>
          <a:xfrm>
            <a:off x="4962711" y="813471"/>
            <a:ext cx="8362579" cy="8789619"/>
          </a:xfrm>
          <a:custGeom>
            <a:avLst/>
            <a:gdLst/>
            <a:ahLst/>
            <a:cxnLst/>
            <a:rect l="l" t="t" r="r" b="b"/>
            <a:pathLst>
              <a:path w="8362579" h="8789619">
                <a:moveTo>
                  <a:pt x="0" y="0"/>
                </a:moveTo>
                <a:lnTo>
                  <a:pt x="8362578" y="0"/>
                </a:lnTo>
                <a:lnTo>
                  <a:pt x="8362578" y="8789618"/>
                </a:lnTo>
                <a:lnTo>
                  <a:pt x="0" y="8789618"/>
                </a:lnTo>
                <a:lnTo>
                  <a:pt x="0" y="0"/>
                </a:lnTo>
                <a:close/>
              </a:path>
            </a:pathLst>
          </a:custGeom>
          <a:blipFill>
            <a:blip r:embed="rId6"/>
            <a:stretch>
              <a:fillRect t="-1474"/>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6" name="Freeform 6"/>
          <p:cNvSpPr/>
          <p:nvPr/>
        </p:nvSpPr>
        <p:spPr>
          <a:xfrm>
            <a:off x="2258466" y="2859805"/>
            <a:ext cx="13771067" cy="5869917"/>
          </a:xfrm>
          <a:custGeom>
            <a:avLst/>
            <a:gdLst/>
            <a:ahLst/>
            <a:cxnLst/>
            <a:rect l="l" t="t" r="r" b="b"/>
            <a:pathLst>
              <a:path w="13771067" h="5869917">
                <a:moveTo>
                  <a:pt x="0" y="0"/>
                </a:moveTo>
                <a:lnTo>
                  <a:pt x="13771068" y="0"/>
                </a:lnTo>
                <a:lnTo>
                  <a:pt x="13771068" y="5869917"/>
                </a:lnTo>
                <a:lnTo>
                  <a:pt x="0" y="5869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a:off x="15783041" y="7477208"/>
            <a:ext cx="2999313" cy="3076218"/>
          </a:xfrm>
          <a:custGeom>
            <a:avLst/>
            <a:gdLst/>
            <a:ahLst/>
            <a:cxnLst/>
            <a:rect l="l" t="t" r="r" b="b"/>
            <a:pathLst>
              <a:path w="2999313" h="3076218">
                <a:moveTo>
                  <a:pt x="2999313" y="0"/>
                </a:moveTo>
                <a:lnTo>
                  <a:pt x="0" y="0"/>
                </a:lnTo>
                <a:lnTo>
                  <a:pt x="0" y="3076218"/>
                </a:lnTo>
                <a:lnTo>
                  <a:pt x="2999313" y="3076218"/>
                </a:lnTo>
                <a:lnTo>
                  <a:pt x="2999313" y="0"/>
                </a:lnTo>
                <a:close/>
              </a:path>
            </a:pathLst>
          </a:custGeom>
          <a:blipFill>
            <a:blip r:embed="rId6"/>
            <a:stretch>
              <a:fillRect/>
            </a:stretch>
          </a:blipFill>
        </p:spPr>
      </p:sp>
      <p:sp>
        <p:nvSpPr>
          <p:cNvPr id="8" name="Freeform 8"/>
          <p:cNvSpPr/>
          <p:nvPr/>
        </p:nvSpPr>
        <p:spPr>
          <a:xfrm>
            <a:off x="4212942" y="3169106"/>
            <a:ext cx="9707431" cy="5251315"/>
          </a:xfrm>
          <a:custGeom>
            <a:avLst/>
            <a:gdLst/>
            <a:ahLst/>
            <a:cxnLst/>
            <a:rect l="l" t="t" r="r" b="b"/>
            <a:pathLst>
              <a:path w="9707431" h="5251315">
                <a:moveTo>
                  <a:pt x="0" y="0"/>
                </a:moveTo>
                <a:lnTo>
                  <a:pt x="9707431" y="0"/>
                </a:lnTo>
                <a:lnTo>
                  <a:pt x="9707431" y="5251315"/>
                </a:lnTo>
                <a:lnTo>
                  <a:pt x="0" y="5251315"/>
                </a:lnTo>
                <a:lnTo>
                  <a:pt x="0" y="0"/>
                </a:lnTo>
                <a:close/>
              </a:path>
            </a:pathLst>
          </a:custGeom>
          <a:blipFill>
            <a:blip r:embed="rId7"/>
            <a:stretch>
              <a:fillRect/>
            </a:stretch>
          </a:blipFill>
        </p:spPr>
      </p:sp>
      <p:sp>
        <p:nvSpPr>
          <p:cNvPr id="9" name="TextBox 9"/>
          <p:cNvSpPr txBox="1"/>
          <p:nvPr/>
        </p:nvSpPr>
        <p:spPr>
          <a:xfrm>
            <a:off x="2254557" y="1151058"/>
            <a:ext cx="14765213"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FFFFFF"/>
                </a:solidFill>
                <a:latin typeface="HK Modular"/>
              </a:rPr>
              <a:t>1.1. Karar Ağaçları Algoritması Temelleri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949">
                <a:alpha val="100000"/>
              </a:srgbClr>
            </a:gs>
            <a:gs pos="50000">
              <a:srgbClr val="010219">
                <a:alpha val="100000"/>
              </a:srgbClr>
            </a:gs>
            <a:gs pos="100000">
              <a:srgbClr val="00022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4981400" y="6241681"/>
            <a:ext cx="3625446" cy="4354890"/>
          </a:xfrm>
          <a:custGeom>
            <a:avLst/>
            <a:gdLst/>
            <a:ahLst/>
            <a:cxnLst/>
            <a:rect l="l" t="t" r="r" b="b"/>
            <a:pathLst>
              <a:path w="3625446" h="4354890">
                <a:moveTo>
                  <a:pt x="0" y="0"/>
                </a:moveTo>
                <a:lnTo>
                  <a:pt x="3625446" y="0"/>
                </a:lnTo>
                <a:lnTo>
                  <a:pt x="3625446" y="4354890"/>
                </a:lnTo>
                <a:lnTo>
                  <a:pt x="0" y="4354890"/>
                </a:lnTo>
                <a:lnTo>
                  <a:pt x="0" y="0"/>
                </a:lnTo>
                <a:close/>
              </a:path>
            </a:pathLst>
          </a:custGeom>
          <a:blipFill>
            <a:blip r:embed="rId2"/>
            <a:stretch>
              <a:fillRect/>
            </a:stretch>
          </a:blipFill>
        </p:spPr>
      </p:sp>
      <p:sp>
        <p:nvSpPr>
          <p:cNvPr id="3" name="Freeform 3"/>
          <p:cNvSpPr/>
          <p:nvPr/>
        </p:nvSpPr>
        <p:spPr>
          <a:xfrm>
            <a:off x="5026520" y="466780"/>
            <a:ext cx="8234960" cy="9353440"/>
          </a:xfrm>
          <a:custGeom>
            <a:avLst/>
            <a:gdLst/>
            <a:ahLst/>
            <a:cxnLst/>
            <a:rect l="l" t="t" r="r" b="b"/>
            <a:pathLst>
              <a:path w="8234960" h="9353440">
                <a:moveTo>
                  <a:pt x="0" y="0"/>
                </a:moveTo>
                <a:lnTo>
                  <a:pt x="8234960" y="0"/>
                </a:lnTo>
                <a:lnTo>
                  <a:pt x="8234960" y="9353440"/>
                </a:lnTo>
                <a:lnTo>
                  <a:pt x="0" y="9353440"/>
                </a:lnTo>
                <a:lnTo>
                  <a:pt x="0" y="0"/>
                </a:lnTo>
                <a:close/>
              </a:path>
            </a:pathLst>
          </a:custGeom>
          <a:blipFill>
            <a:blip r:embed="rId3"/>
            <a:stretch>
              <a:fillRect/>
            </a:stretch>
          </a:blipFill>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949">
                <a:alpha val="100000"/>
              </a:srgbClr>
            </a:gs>
            <a:gs pos="50000">
              <a:srgbClr val="010219">
                <a:alpha val="100000"/>
              </a:srgbClr>
            </a:gs>
            <a:gs pos="100000">
              <a:srgbClr val="00022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5639309" y="7031962"/>
            <a:ext cx="2967537" cy="3564609"/>
          </a:xfrm>
          <a:custGeom>
            <a:avLst/>
            <a:gdLst/>
            <a:ahLst/>
            <a:cxnLst/>
            <a:rect l="l" t="t" r="r" b="b"/>
            <a:pathLst>
              <a:path w="2967537" h="3564609">
                <a:moveTo>
                  <a:pt x="0" y="0"/>
                </a:moveTo>
                <a:lnTo>
                  <a:pt x="2967537" y="0"/>
                </a:lnTo>
                <a:lnTo>
                  <a:pt x="2967537" y="3564609"/>
                </a:lnTo>
                <a:lnTo>
                  <a:pt x="0" y="3564609"/>
                </a:lnTo>
                <a:lnTo>
                  <a:pt x="0" y="0"/>
                </a:lnTo>
                <a:close/>
              </a:path>
            </a:pathLst>
          </a:custGeom>
          <a:blipFill>
            <a:blip r:embed="rId2"/>
            <a:stretch>
              <a:fillRect/>
            </a:stretch>
          </a:blipFill>
        </p:spPr>
      </p:sp>
      <p:sp>
        <p:nvSpPr>
          <p:cNvPr id="3" name="Freeform 3"/>
          <p:cNvSpPr/>
          <p:nvPr/>
        </p:nvSpPr>
        <p:spPr>
          <a:xfrm>
            <a:off x="3480157" y="785367"/>
            <a:ext cx="11327686" cy="8716265"/>
          </a:xfrm>
          <a:custGeom>
            <a:avLst/>
            <a:gdLst/>
            <a:ahLst/>
            <a:cxnLst/>
            <a:rect l="l" t="t" r="r" b="b"/>
            <a:pathLst>
              <a:path w="11327686" h="8716265">
                <a:moveTo>
                  <a:pt x="0" y="0"/>
                </a:moveTo>
                <a:lnTo>
                  <a:pt x="11327686" y="0"/>
                </a:lnTo>
                <a:lnTo>
                  <a:pt x="11327686" y="8716266"/>
                </a:lnTo>
                <a:lnTo>
                  <a:pt x="0" y="8716266"/>
                </a:lnTo>
                <a:lnTo>
                  <a:pt x="0" y="0"/>
                </a:lnTo>
                <a:close/>
              </a:path>
            </a:pathLst>
          </a:custGeom>
          <a:blipFill>
            <a:blip r:embed="rId3"/>
            <a:stretch>
              <a:fillRect/>
            </a:stretch>
          </a:blipFill>
        </p:spPr>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949">
                <a:alpha val="100000"/>
              </a:srgbClr>
            </a:gs>
            <a:gs pos="50000">
              <a:srgbClr val="010219">
                <a:alpha val="100000"/>
              </a:srgbClr>
            </a:gs>
            <a:gs pos="100000">
              <a:srgbClr val="00022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5564352" y="6941923"/>
            <a:ext cx="3042494" cy="3654648"/>
          </a:xfrm>
          <a:custGeom>
            <a:avLst/>
            <a:gdLst/>
            <a:ahLst/>
            <a:cxnLst/>
            <a:rect l="l" t="t" r="r" b="b"/>
            <a:pathLst>
              <a:path w="3042494" h="3654648">
                <a:moveTo>
                  <a:pt x="0" y="0"/>
                </a:moveTo>
                <a:lnTo>
                  <a:pt x="3042494" y="0"/>
                </a:lnTo>
                <a:lnTo>
                  <a:pt x="3042494" y="3654648"/>
                </a:lnTo>
                <a:lnTo>
                  <a:pt x="0" y="3654648"/>
                </a:lnTo>
                <a:lnTo>
                  <a:pt x="0" y="0"/>
                </a:lnTo>
                <a:close/>
              </a:path>
            </a:pathLst>
          </a:custGeom>
          <a:blipFill>
            <a:blip r:embed="rId2"/>
            <a:stretch>
              <a:fillRect/>
            </a:stretch>
          </a:blipFill>
        </p:spPr>
      </p:sp>
      <p:sp>
        <p:nvSpPr>
          <p:cNvPr id="3" name="Freeform 3"/>
          <p:cNvSpPr/>
          <p:nvPr/>
        </p:nvSpPr>
        <p:spPr>
          <a:xfrm>
            <a:off x="3340603" y="1744227"/>
            <a:ext cx="11606793" cy="6798546"/>
          </a:xfrm>
          <a:custGeom>
            <a:avLst/>
            <a:gdLst/>
            <a:ahLst/>
            <a:cxnLst/>
            <a:rect l="l" t="t" r="r" b="b"/>
            <a:pathLst>
              <a:path w="11606793" h="6798546">
                <a:moveTo>
                  <a:pt x="0" y="0"/>
                </a:moveTo>
                <a:lnTo>
                  <a:pt x="11606794" y="0"/>
                </a:lnTo>
                <a:lnTo>
                  <a:pt x="11606794" y="6798546"/>
                </a:lnTo>
                <a:lnTo>
                  <a:pt x="0" y="6798546"/>
                </a:lnTo>
                <a:lnTo>
                  <a:pt x="0" y="0"/>
                </a:lnTo>
                <a:close/>
              </a:path>
            </a:pathLst>
          </a:custGeom>
          <a:blipFill>
            <a:blip r:embed="rId3"/>
            <a:stretch>
              <a:fillRect/>
            </a:stretch>
          </a:blipFill>
        </p:spPr>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949">
                <a:alpha val="100000"/>
              </a:srgbClr>
            </a:gs>
            <a:gs pos="50000">
              <a:srgbClr val="010219">
                <a:alpha val="100000"/>
              </a:srgbClr>
            </a:gs>
            <a:gs pos="100000">
              <a:srgbClr val="00022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4981400" y="6241681"/>
            <a:ext cx="3625446" cy="4354890"/>
          </a:xfrm>
          <a:custGeom>
            <a:avLst/>
            <a:gdLst/>
            <a:ahLst/>
            <a:cxnLst/>
            <a:rect l="l" t="t" r="r" b="b"/>
            <a:pathLst>
              <a:path w="3625446" h="4354890">
                <a:moveTo>
                  <a:pt x="0" y="0"/>
                </a:moveTo>
                <a:lnTo>
                  <a:pt x="3625446" y="0"/>
                </a:lnTo>
                <a:lnTo>
                  <a:pt x="3625446" y="4354890"/>
                </a:lnTo>
                <a:lnTo>
                  <a:pt x="0" y="4354890"/>
                </a:lnTo>
                <a:lnTo>
                  <a:pt x="0" y="0"/>
                </a:lnTo>
                <a:close/>
              </a:path>
            </a:pathLst>
          </a:custGeom>
          <a:blipFill>
            <a:blip r:embed="rId2"/>
            <a:stretch>
              <a:fillRect/>
            </a:stretch>
          </a:blipFill>
        </p:spPr>
      </p:sp>
      <p:sp>
        <p:nvSpPr>
          <p:cNvPr id="3" name="Freeform 3"/>
          <p:cNvSpPr/>
          <p:nvPr/>
        </p:nvSpPr>
        <p:spPr>
          <a:xfrm>
            <a:off x="4971171" y="1827793"/>
            <a:ext cx="8345657" cy="6631414"/>
          </a:xfrm>
          <a:custGeom>
            <a:avLst/>
            <a:gdLst/>
            <a:ahLst/>
            <a:cxnLst/>
            <a:rect l="l" t="t" r="r" b="b"/>
            <a:pathLst>
              <a:path w="8345657" h="6631414">
                <a:moveTo>
                  <a:pt x="0" y="0"/>
                </a:moveTo>
                <a:lnTo>
                  <a:pt x="8345658" y="0"/>
                </a:lnTo>
                <a:lnTo>
                  <a:pt x="8345658" y="6631414"/>
                </a:lnTo>
                <a:lnTo>
                  <a:pt x="0" y="6631414"/>
                </a:lnTo>
                <a:lnTo>
                  <a:pt x="0" y="0"/>
                </a:lnTo>
                <a:close/>
              </a:path>
            </a:pathLst>
          </a:custGeom>
          <a:blipFill>
            <a:blip r:embed="rId3"/>
            <a:stretch>
              <a:fillRect/>
            </a:stretch>
          </a:blipFill>
        </p:spPr>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949">
                <a:alpha val="100000"/>
              </a:srgbClr>
            </a:gs>
            <a:gs pos="50000">
              <a:srgbClr val="010219">
                <a:alpha val="100000"/>
              </a:srgbClr>
            </a:gs>
            <a:gs pos="100000">
              <a:srgbClr val="00022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701270" y="1093784"/>
            <a:ext cx="12885459" cy="8099432"/>
          </a:xfrm>
          <a:custGeom>
            <a:avLst/>
            <a:gdLst/>
            <a:ahLst/>
            <a:cxnLst/>
            <a:rect l="l" t="t" r="r" b="b"/>
            <a:pathLst>
              <a:path w="12885459" h="8099432">
                <a:moveTo>
                  <a:pt x="0" y="0"/>
                </a:moveTo>
                <a:lnTo>
                  <a:pt x="12885460" y="0"/>
                </a:lnTo>
                <a:lnTo>
                  <a:pt x="12885460" y="8099432"/>
                </a:lnTo>
                <a:lnTo>
                  <a:pt x="0" y="8099432"/>
                </a:lnTo>
                <a:lnTo>
                  <a:pt x="0" y="0"/>
                </a:lnTo>
                <a:close/>
              </a:path>
            </a:pathLst>
          </a:custGeom>
          <a:blipFill>
            <a:blip r:embed="rId2"/>
            <a:stretch>
              <a:fillRect/>
            </a:stretch>
          </a:blipFill>
        </p:spPr>
      </p:sp>
      <p:sp>
        <p:nvSpPr>
          <p:cNvPr id="3" name="Freeform 3"/>
          <p:cNvSpPr/>
          <p:nvPr/>
        </p:nvSpPr>
        <p:spPr>
          <a:xfrm>
            <a:off x="14981400" y="6241681"/>
            <a:ext cx="3625446" cy="4354890"/>
          </a:xfrm>
          <a:custGeom>
            <a:avLst/>
            <a:gdLst/>
            <a:ahLst/>
            <a:cxnLst/>
            <a:rect l="l" t="t" r="r" b="b"/>
            <a:pathLst>
              <a:path w="3625446" h="4354890">
                <a:moveTo>
                  <a:pt x="0" y="0"/>
                </a:moveTo>
                <a:lnTo>
                  <a:pt x="3625446" y="0"/>
                </a:lnTo>
                <a:lnTo>
                  <a:pt x="3625446" y="4354890"/>
                </a:lnTo>
                <a:lnTo>
                  <a:pt x="0" y="4354890"/>
                </a:lnTo>
                <a:lnTo>
                  <a:pt x="0" y="0"/>
                </a:lnTo>
                <a:close/>
              </a:path>
            </a:pathLst>
          </a:custGeom>
          <a:blipFill>
            <a:blip r:embed="rId3"/>
            <a:stretch>
              <a:fillRect/>
            </a:stretch>
          </a:blipFill>
        </p:spPr>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949">
                <a:alpha val="100000"/>
              </a:srgbClr>
            </a:gs>
            <a:gs pos="50000">
              <a:srgbClr val="010219">
                <a:alpha val="100000"/>
              </a:srgbClr>
            </a:gs>
            <a:gs pos="100000">
              <a:srgbClr val="00022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4981400" y="6241681"/>
            <a:ext cx="3625446" cy="4354890"/>
          </a:xfrm>
          <a:custGeom>
            <a:avLst/>
            <a:gdLst/>
            <a:ahLst/>
            <a:cxnLst/>
            <a:rect l="l" t="t" r="r" b="b"/>
            <a:pathLst>
              <a:path w="3625446" h="4354890">
                <a:moveTo>
                  <a:pt x="0" y="0"/>
                </a:moveTo>
                <a:lnTo>
                  <a:pt x="3625446" y="0"/>
                </a:lnTo>
                <a:lnTo>
                  <a:pt x="3625446" y="4354890"/>
                </a:lnTo>
                <a:lnTo>
                  <a:pt x="0" y="4354890"/>
                </a:lnTo>
                <a:lnTo>
                  <a:pt x="0" y="0"/>
                </a:lnTo>
                <a:close/>
              </a:path>
            </a:pathLst>
          </a:custGeom>
          <a:blipFill>
            <a:blip r:embed="rId2"/>
            <a:stretch>
              <a:fillRect/>
            </a:stretch>
          </a:blipFill>
        </p:spPr>
      </p:sp>
      <p:sp>
        <p:nvSpPr>
          <p:cNvPr id="3" name="TextBox 3"/>
          <p:cNvSpPr txBox="1"/>
          <p:nvPr/>
        </p:nvSpPr>
        <p:spPr>
          <a:xfrm>
            <a:off x="2497687" y="2276815"/>
            <a:ext cx="13292627" cy="3742631"/>
          </a:xfrm>
          <a:prstGeom prst="rect">
            <a:avLst/>
          </a:prstGeom>
        </p:spPr>
        <p:txBody>
          <a:bodyPr lIns="0" tIns="0" rIns="0" bIns="0" rtlCol="0" anchor="t">
            <a:spAutoFit/>
          </a:bodyPr>
          <a:lstStyle/>
          <a:p>
            <a:pPr algn="just">
              <a:lnSpc>
                <a:spcPts val="4200"/>
              </a:lnSpc>
              <a:spcBef>
                <a:spcPct val="0"/>
              </a:spcBef>
            </a:pPr>
            <a:r>
              <a:rPr lang="en-US" sz="3000">
                <a:solidFill>
                  <a:srgbClr val="FFFFFF"/>
                </a:solidFill>
                <a:latin typeface="Poppins"/>
              </a:rPr>
              <a:t>Karar ağaçları algoritması ile eğitim esnasında modellerin doğrulukları birbirinden farklı değerler çıkabilir. Birbirinden farklı değerler çıkması genellikle veri seti ile ilgili bir durumdur. Kod satırında yer alan “random_state=109” kod satırında 109 rakamını değiştirerek (örneğin “0”, “1”, vs.) modelin doğruluğunun değiştiğini gözlemleyelim ve tartışalım. En yüksek doğruluğu elde edinceye kadar modeli eğitebilir.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6741286" y="8213761"/>
            <a:ext cx="1762422" cy="2089078"/>
            <a:chOff x="0" y="0"/>
            <a:chExt cx="2349897" cy="2785438"/>
          </a:xfrm>
        </p:grpSpPr>
        <p:sp>
          <p:nvSpPr>
            <p:cNvPr id="3" name="Freeform 3"/>
            <p:cNvSpPr/>
            <p:nvPr/>
          </p:nvSpPr>
          <p:spPr>
            <a:xfrm>
              <a:off x="0" y="0"/>
              <a:ext cx="2349897" cy="2785438"/>
            </a:xfrm>
            <a:custGeom>
              <a:avLst/>
              <a:gdLst/>
              <a:ahLst/>
              <a:cxnLst/>
              <a:rect l="l" t="t" r="r" b="b"/>
              <a:pathLst>
                <a:path w="2349897" h="2785438">
                  <a:moveTo>
                    <a:pt x="0" y="0"/>
                  </a:moveTo>
                  <a:lnTo>
                    <a:pt x="2349897" y="0"/>
                  </a:lnTo>
                  <a:lnTo>
                    <a:pt x="2349897" y="2785438"/>
                  </a:lnTo>
                  <a:lnTo>
                    <a:pt x="0" y="278543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238739" y="1217378"/>
              <a:ext cx="407232" cy="420912"/>
            </a:xfrm>
            <a:custGeom>
              <a:avLst/>
              <a:gdLst/>
              <a:ahLst/>
              <a:cxnLst/>
              <a:rect l="l" t="t" r="r" b="b"/>
              <a:pathLst>
                <a:path w="407232" h="420912">
                  <a:moveTo>
                    <a:pt x="407232" y="0"/>
                  </a:moveTo>
                  <a:lnTo>
                    <a:pt x="0" y="0"/>
                  </a:lnTo>
                  <a:lnTo>
                    <a:pt x="0" y="420912"/>
                  </a:lnTo>
                  <a:lnTo>
                    <a:pt x="407232" y="420912"/>
                  </a:lnTo>
                  <a:lnTo>
                    <a:pt x="407232" y="0"/>
                  </a:lnTo>
                  <a:close/>
                </a:path>
              </a:pathLst>
            </a:custGeom>
            <a:blipFill>
              <a:blip r:embed="rId4"/>
              <a:stretch>
                <a:fillRect/>
              </a:stretch>
            </a:blipFill>
          </p:spPr>
        </p:sp>
        <p:sp>
          <p:nvSpPr>
            <p:cNvPr id="5" name="Freeform 5"/>
            <p:cNvSpPr/>
            <p:nvPr/>
          </p:nvSpPr>
          <p:spPr>
            <a:xfrm rot="288391">
              <a:off x="591867" y="1264229"/>
              <a:ext cx="1166162" cy="1141381"/>
            </a:xfrm>
            <a:custGeom>
              <a:avLst/>
              <a:gdLst/>
              <a:ahLst/>
              <a:cxnLst/>
              <a:rect l="l" t="t" r="r" b="b"/>
              <a:pathLst>
                <a:path w="1166162" h="1141381">
                  <a:moveTo>
                    <a:pt x="0" y="0"/>
                  </a:moveTo>
                  <a:lnTo>
                    <a:pt x="1166162" y="0"/>
                  </a:lnTo>
                  <a:lnTo>
                    <a:pt x="1166162" y="1141380"/>
                  </a:lnTo>
                  <a:lnTo>
                    <a:pt x="0" y="1141380"/>
                  </a:lnTo>
                  <a:lnTo>
                    <a:pt x="0" y="0"/>
                  </a:lnTo>
                  <a:close/>
                </a:path>
              </a:pathLst>
            </a:custGeom>
            <a:blipFill>
              <a:blip r:embed="rId5"/>
              <a:stretch>
                <a:fillRect/>
              </a:stretch>
            </a:blipFill>
          </p:spPr>
        </p:sp>
      </p:grpSp>
      <p:sp>
        <p:nvSpPr>
          <p:cNvPr id="6" name="Freeform 6"/>
          <p:cNvSpPr/>
          <p:nvPr/>
        </p:nvSpPr>
        <p:spPr>
          <a:xfrm>
            <a:off x="2707721" y="1237552"/>
            <a:ext cx="12872558" cy="7811896"/>
          </a:xfrm>
          <a:custGeom>
            <a:avLst/>
            <a:gdLst/>
            <a:ahLst/>
            <a:cxnLst/>
            <a:rect l="l" t="t" r="r" b="b"/>
            <a:pathLst>
              <a:path w="12872558" h="7811896">
                <a:moveTo>
                  <a:pt x="0" y="0"/>
                </a:moveTo>
                <a:lnTo>
                  <a:pt x="12872558" y="0"/>
                </a:lnTo>
                <a:lnTo>
                  <a:pt x="12872558" y="7811896"/>
                </a:lnTo>
                <a:lnTo>
                  <a:pt x="0" y="7811896"/>
                </a:lnTo>
                <a:lnTo>
                  <a:pt x="0" y="0"/>
                </a:lnTo>
                <a:close/>
              </a:path>
            </a:pathLst>
          </a:custGeom>
          <a:blipFill>
            <a:blip r:embed="rId6"/>
            <a:stretch>
              <a:fillRect/>
            </a:stretch>
          </a:blipFill>
        </p:spPr>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6741286" y="8213761"/>
            <a:ext cx="1762422" cy="2089078"/>
            <a:chOff x="0" y="0"/>
            <a:chExt cx="2349897" cy="2785438"/>
          </a:xfrm>
        </p:grpSpPr>
        <p:sp>
          <p:nvSpPr>
            <p:cNvPr id="3" name="Freeform 3"/>
            <p:cNvSpPr/>
            <p:nvPr/>
          </p:nvSpPr>
          <p:spPr>
            <a:xfrm>
              <a:off x="0" y="0"/>
              <a:ext cx="2349897" cy="2785438"/>
            </a:xfrm>
            <a:custGeom>
              <a:avLst/>
              <a:gdLst/>
              <a:ahLst/>
              <a:cxnLst/>
              <a:rect l="l" t="t" r="r" b="b"/>
              <a:pathLst>
                <a:path w="2349897" h="2785438">
                  <a:moveTo>
                    <a:pt x="0" y="0"/>
                  </a:moveTo>
                  <a:lnTo>
                    <a:pt x="2349897" y="0"/>
                  </a:lnTo>
                  <a:lnTo>
                    <a:pt x="2349897" y="2785438"/>
                  </a:lnTo>
                  <a:lnTo>
                    <a:pt x="0" y="278543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238739" y="1217378"/>
              <a:ext cx="407232" cy="420912"/>
            </a:xfrm>
            <a:custGeom>
              <a:avLst/>
              <a:gdLst/>
              <a:ahLst/>
              <a:cxnLst/>
              <a:rect l="l" t="t" r="r" b="b"/>
              <a:pathLst>
                <a:path w="407232" h="420912">
                  <a:moveTo>
                    <a:pt x="407232" y="0"/>
                  </a:moveTo>
                  <a:lnTo>
                    <a:pt x="0" y="0"/>
                  </a:lnTo>
                  <a:lnTo>
                    <a:pt x="0" y="420912"/>
                  </a:lnTo>
                  <a:lnTo>
                    <a:pt x="407232" y="420912"/>
                  </a:lnTo>
                  <a:lnTo>
                    <a:pt x="407232" y="0"/>
                  </a:lnTo>
                  <a:close/>
                </a:path>
              </a:pathLst>
            </a:custGeom>
            <a:blipFill>
              <a:blip r:embed="rId4"/>
              <a:stretch>
                <a:fillRect/>
              </a:stretch>
            </a:blipFill>
          </p:spPr>
        </p:sp>
        <p:sp>
          <p:nvSpPr>
            <p:cNvPr id="5" name="Freeform 5"/>
            <p:cNvSpPr/>
            <p:nvPr/>
          </p:nvSpPr>
          <p:spPr>
            <a:xfrm rot="288391">
              <a:off x="591867" y="1264229"/>
              <a:ext cx="1166162" cy="1141381"/>
            </a:xfrm>
            <a:custGeom>
              <a:avLst/>
              <a:gdLst/>
              <a:ahLst/>
              <a:cxnLst/>
              <a:rect l="l" t="t" r="r" b="b"/>
              <a:pathLst>
                <a:path w="1166162" h="1141381">
                  <a:moveTo>
                    <a:pt x="0" y="0"/>
                  </a:moveTo>
                  <a:lnTo>
                    <a:pt x="1166162" y="0"/>
                  </a:lnTo>
                  <a:lnTo>
                    <a:pt x="1166162" y="1141380"/>
                  </a:lnTo>
                  <a:lnTo>
                    <a:pt x="0" y="1141380"/>
                  </a:lnTo>
                  <a:lnTo>
                    <a:pt x="0" y="0"/>
                  </a:lnTo>
                  <a:close/>
                </a:path>
              </a:pathLst>
            </a:custGeom>
            <a:blipFill>
              <a:blip r:embed="rId5"/>
              <a:stretch>
                <a:fillRect/>
              </a:stretch>
            </a:blipFill>
          </p:spPr>
        </p:sp>
      </p:grpSp>
      <p:sp>
        <p:nvSpPr>
          <p:cNvPr id="6" name="TextBox 6"/>
          <p:cNvSpPr txBox="1"/>
          <p:nvPr/>
        </p:nvSpPr>
        <p:spPr>
          <a:xfrm>
            <a:off x="1028700" y="914400"/>
            <a:ext cx="13292627" cy="733962"/>
          </a:xfrm>
          <a:prstGeom prst="rect">
            <a:avLst/>
          </a:prstGeom>
        </p:spPr>
        <p:txBody>
          <a:bodyPr lIns="0" tIns="0" rIns="0" bIns="0" rtlCol="0" anchor="t">
            <a:spAutoFit/>
          </a:bodyPr>
          <a:lstStyle/>
          <a:p>
            <a:pPr algn="just">
              <a:lnSpc>
                <a:spcPts val="5739"/>
              </a:lnSpc>
              <a:spcBef>
                <a:spcPct val="0"/>
              </a:spcBef>
            </a:pPr>
            <a:r>
              <a:rPr lang="en-US" sz="4099" u="sng">
                <a:solidFill>
                  <a:srgbClr val="FFFFFF"/>
                </a:solidFill>
                <a:latin typeface="Poppins"/>
                <a:hlinkClick r:id="rId6" tooltip="https://github.com/aiformankind/wildfire-dataset/archive/refs/heads/master.zip"/>
              </a:rPr>
              <a:t>Veri Seti İndirme Linki</a:t>
            </a:r>
          </a:p>
        </p:txBody>
      </p:sp>
      <p:sp>
        <p:nvSpPr>
          <p:cNvPr id="7" name="TextBox 7"/>
          <p:cNvSpPr txBox="1"/>
          <p:nvPr/>
        </p:nvSpPr>
        <p:spPr>
          <a:xfrm>
            <a:off x="1028700" y="2210572"/>
            <a:ext cx="16230600" cy="2435770"/>
          </a:xfrm>
          <a:prstGeom prst="rect">
            <a:avLst/>
          </a:prstGeom>
        </p:spPr>
        <p:txBody>
          <a:bodyPr lIns="0" tIns="0" rIns="0" bIns="0" rtlCol="0" anchor="t">
            <a:spAutoFit/>
          </a:bodyPr>
          <a:lstStyle/>
          <a:p>
            <a:pPr algn="just">
              <a:lnSpc>
                <a:spcPts val="3862"/>
              </a:lnSpc>
              <a:spcBef>
                <a:spcPct val="0"/>
              </a:spcBef>
            </a:pPr>
            <a:r>
              <a:rPr lang="en-US" sz="2758">
                <a:solidFill>
                  <a:srgbClr val="FFFFFF"/>
                </a:solidFill>
                <a:latin typeface="Poppins"/>
              </a:rPr>
              <a:t>Veri setini indirelim. Çizelge 4.2’de gösterildiği gibi negative (yangın olmayan görüntüler) ve positive (yangın olan görüntüler) isimli dosyaları ilave etkinlikte kullanalım.(Anlatılan kodlara uygun olması için veriler orman-yangini adlı bir klasör altında toplanabilir.) Veri setinde yer alan giriş parametresi görüntülere göre çıkış parametresi olan yangın yok ise negatif (0), yangın var ise pozitif (1) sınıfı temsil eder.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6741286" y="8213761"/>
            <a:ext cx="1762422" cy="2089078"/>
            <a:chOff x="0" y="0"/>
            <a:chExt cx="2349897" cy="2785438"/>
          </a:xfrm>
        </p:grpSpPr>
        <p:sp>
          <p:nvSpPr>
            <p:cNvPr id="3" name="Freeform 3"/>
            <p:cNvSpPr/>
            <p:nvPr/>
          </p:nvSpPr>
          <p:spPr>
            <a:xfrm>
              <a:off x="0" y="0"/>
              <a:ext cx="2349897" cy="2785438"/>
            </a:xfrm>
            <a:custGeom>
              <a:avLst/>
              <a:gdLst/>
              <a:ahLst/>
              <a:cxnLst/>
              <a:rect l="l" t="t" r="r" b="b"/>
              <a:pathLst>
                <a:path w="2349897" h="2785438">
                  <a:moveTo>
                    <a:pt x="0" y="0"/>
                  </a:moveTo>
                  <a:lnTo>
                    <a:pt x="2349897" y="0"/>
                  </a:lnTo>
                  <a:lnTo>
                    <a:pt x="2349897" y="2785438"/>
                  </a:lnTo>
                  <a:lnTo>
                    <a:pt x="0" y="278543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238739" y="1217378"/>
              <a:ext cx="407232" cy="420912"/>
            </a:xfrm>
            <a:custGeom>
              <a:avLst/>
              <a:gdLst/>
              <a:ahLst/>
              <a:cxnLst/>
              <a:rect l="l" t="t" r="r" b="b"/>
              <a:pathLst>
                <a:path w="407232" h="420912">
                  <a:moveTo>
                    <a:pt x="407232" y="0"/>
                  </a:moveTo>
                  <a:lnTo>
                    <a:pt x="0" y="0"/>
                  </a:lnTo>
                  <a:lnTo>
                    <a:pt x="0" y="420912"/>
                  </a:lnTo>
                  <a:lnTo>
                    <a:pt x="407232" y="420912"/>
                  </a:lnTo>
                  <a:lnTo>
                    <a:pt x="407232" y="0"/>
                  </a:lnTo>
                  <a:close/>
                </a:path>
              </a:pathLst>
            </a:custGeom>
            <a:blipFill>
              <a:blip r:embed="rId4"/>
              <a:stretch>
                <a:fillRect/>
              </a:stretch>
            </a:blipFill>
          </p:spPr>
        </p:sp>
        <p:sp>
          <p:nvSpPr>
            <p:cNvPr id="5" name="Freeform 5"/>
            <p:cNvSpPr/>
            <p:nvPr/>
          </p:nvSpPr>
          <p:spPr>
            <a:xfrm rot="288391">
              <a:off x="591867" y="1264229"/>
              <a:ext cx="1166162" cy="1141381"/>
            </a:xfrm>
            <a:custGeom>
              <a:avLst/>
              <a:gdLst/>
              <a:ahLst/>
              <a:cxnLst/>
              <a:rect l="l" t="t" r="r" b="b"/>
              <a:pathLst>
                <a:path w="1166162" h="1141381">
                  <a:moveTo>
                    <a:pt x="0" y="0"/>
                  </a:moveTo>
                  <a:lnTo>
                    <a:pt x="1166162" y="0"/>
                  </a:lnTo>
                  <a:lnTo>
                    <a:pt x="1166162" y="1141380"/>
                  </a:lnTo>
                  <a:lnTo>
                    <a:pt x="0" y="1141380"/>
                  </a:lnTo>
                  <a:lnTo>
                    <a:pt x="0" y="0"/>
                  </a:lnTo>
                  <a:close/>
                </a:path>
              </a:pathLst>
            </a:custGeom>
            <a:blipFill>
              <a:blip r:embed="rId5"/>
              <a:stretch>
                <a:fillRect/>
              </a:stretch>
            </a:blipFill>
          </p:spPr>
        </p:sp>
      </p:grpSp>
      <p:sp>
        <p:nvSpPr>
          <p:cNvPr id="6" name="TextBox 6"/>
          <p:cNvSpPr txBox="1"/>
          <p:nvPr/>
        </p:nvSpPr>
        <p:spPr>
          <a:xfrm>
            <a:off x="1028700" y="914400"/>
            <a:ext cx="13292627" cy="733962"/>
          </a:xfrm>
          <a:prstGeom prst="rect">
            <a:avLst/>
          </a:prstGeom>
        </p:spPr>
        <p:txBody>
          <a:bodyPr lIns="0" tIns="0" rIns="0" bIns="0" rtlCol="0" anchor="t">
            <a:spAutoFit/>
          </a:bodyPr>
          <a:lstStyle/>
          <a:p>
            <a:pPr algn="just">
              <a:lnSpc>
                <a:spcPts val="5739"/>
              </a:lnSpc>
              <a:spcBef>
                <a:spcPct val="0"/>
              </a:spcBef>
            </a:pPr>
            <a:r>
              <a:rPr lang="en-US" sz="4099" u="sng">
                <a:solidFill>
                  <a:srgbClr val="FFFFFF"/>
                </a:solidFill>
                <a:latin typeface="Poppins"/>
                <a:hlinkClick r:id="rId6" tooltip="https://github.com/aiformankind/wildfire-dataset/archive/refs/heads/master.zip"/>
              </a:rPr>
              <a:t>Veri Seti İndirme Linki</a:t>
            </a:r>
          </a:p>
        </p:txBody>
      </p:sp>
      <p:sp>
        <p:nvSpPr>
          <p:cNvPr id="7" name="Freeform 7"/>
          <p:cNvSpPr/>
          <p:nvPr/>
        </p:nvSpPr>
        <p:spPr>
          <a:xfrm>
            <a:off x="7602772" y="623603"/>
            <a:ext cx="9138513" cy="9039795"/>
          </a:xfrm>
          <a:custGeom>
            <a:avLst/>
            <a:gdLst/>
            <a:ahLst/>
            <a:cxnLst/>
            <a:rect l="l" t="t" r="r" b="b"/>
            <a:pathLst>
              <a:path w="9138513" h="9039795">
                <a:moveTo>
                  <a:pt x="0" y="0"/>
                </a:moveTo>
                <a:lnTo>
                  <a:pt x="9138514" y="0"/>
                </a:lnTo>
                <a:lnTo>
                  <a:pt x="9138514" y="9039794"/>
                </a:lnTo>
                <a:lnTo>
                  <a:pt x="0" y="9039794"/>
                </a:lnTo>
                <a:lnTo>
                  <a:pt x="0" y="0"/>
                </a:lnTo>
                <a:close/>
              </a:path>
            </a:pathLst>
          </a:custGeom>
          <a:blipFill>
            <a:blip r:embed="rId7"/>
            <a:stretch>
              <a:fillRect/>
            </a:stretch>
          </a:blipFill>
        </p:spPr>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6741286" y="8213761"/>
            <a:ext cx="1762422" cy="2089078"/>
            <a:chOff x="0" y="0"/>
            <a:chExt cx="2349897" cy="2785438"/>
          </a:xfrm>
        </p:grpSpPr>
        <p:sp>
          <p:nvSpPr>
            <p:cNvPr id="3" name="Freeform 3"/>
            <p:cNvSpPr/>
            <p:nvPr/>
          </p:nvSpPr>
          <p:spPr>
            <a:xfrm>
              <a:off x="0" y="0"/>
              <a:ext cx="2349897" cy="2785438"/>
            </a:xfrm>
            <a:custGeom>
              <a:avLst/>
              <a:gdLst/>
              <a:ahLst/>
              <a:cxnLst/>
              <a:rect l="l" t="t" r="r" b="b"/>
              <a:pathLst>
                <a:path w="2349897" h="2785438">
                  <a:moveTo>
                    <a:pt x="0" y="0"/>
                  </a:moveTo>
                  <a:lnTo>
                    <a:pt x="2349897" y="0"/>
                  </a:lnTo>
                  <a:lnTo>
                    <a:pt x="2349897" y="2785438"/>
                  </a:lnTo>
                  <a:lnTo>
                    <a:pt x="0" y="278543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238739" y="1217378"/>
              <a:ext cx="407232" cy="420912"/>
            </a:xfrm>
            <a:custGeom>
              <a:avLst/>
              <a:gdLst/>
              <a:ahLst/>
              <a:cxnLst/>
              <a:rect l="l" t="t" r="r" b="b"/>
              <a:pathLst>
                <a:path w="407232" h="420912">
                  <a:moveTo>
                    <a:pt x="407232" y="0"/>
                  </a:moveTo>
                  <a:lnTo>
                    <a:pt x="0" y="0"/>
                  </a:lnTo>
                  <a:lnTo>
                    <a:pt x="0" y="420912"/>
                  </a:lnTo>
                  <a:lnTo>
                    <a:pt x="407232" y="420912"/>
                  </a:lnTo>
                  <a:lnTo>
                    <a:pt x="407232" y="0"/>
                  </a:lnTo>
                  <a:close/>
                </a:path>
              </a:pathLst>
            </a:custGeom>
            <a:blipFill>
              <a:blip r:embed="rId4"/>
              <a:stretch>
                <a:fillRect/>
              </a:stretch>
            </a:blipFill>
          </p:spPr>
        </p:sp>
        <p:sp>
          <p:nvSpPr>
            <p:cNvPr id="5" name="Freeform 5"/>
            <p:cNvSpPr/>
            <p:nvPr/>
          </p:nvSpPr>
          <p:spPr>
            <a:xfrm rot="288391">
              <a:off x="591867" y="1264229"/>
              <a:ext cx="1166162" cy="1141381"/>
            </a:xfrm>
            <a:custGeom>
              <a:avLst/>
              <a:gdLst/>
              <a:ahLst/>
              <a:cxnLst/>
              <a:rect l="l" t="t" r="r" b="b"/>
              <a:pathLst>
                <a:path w="1166162" h="1141381">
                  <a:moveTo>
                    <a:pt x="0" y="0"/>
                  </a:moveTo>
                  <a:lnTo>
                    <a:pt x="1166162" y="0"/>
                  </a:lnTo>
                  <a:lnTo>
                    <a:pt x="1166162" y="1141380"/>
                  </a:lnTo>
                  <a:lnTo>
                    <a:pt x="0" y="1141380"/>
                  </a:lnTo>
                  <a:lnTo>
                    <a:pt x="0" y="0"/>
                  </a:lnTo>
                  <a:close/>
                </a:path>
              </a:pathLst>
            </a:custGeom>
            <a:blipFill>
              <a:blip r:embed="rId5"/>
              <a:stretch>
                <a:fillRect/>
              </a:stretch>
            </a:blipFill>
          </p:spPr>
        </p:sp>
      </p:grpSp>
      <p:sp>
        <p:nvSpPr>
          <p:cNvPr id="6" name="Freeform 6"/>
          <p:cNvSpPr/>
          <p:nvPr/>
        </p:nvSpPr>
        <p:spPr>
          <a:xfrm>
            <a:off x="7669227" y="2211925"/>
            <a:ext cx="9590073" cy="5438273"/>
          </a:xfrm>
          <a:custGeom>
            <a:avLst/>
            <a:gdLst/>
            <a:ahLst/>
            <a:cxnLst/>
            <a:rect l="l" t="t" r="r" b="b"/>
            <a:pathLst>
              <a:path w="9590073" h="5438273">
                <a:moveTo>
                  <a:pt x="0" y="0"/>
                </a:moveTo>
                <a:lnTo>
                  <a:pt x="9590073" y="0"/>
                </a:lnTo>
                <a:lnTo>
                  <a:pt x="9590073" y="5438273"/>
                </a:lnTo>
                <a:lnTo>
                  <a:pt x="0" y="5438273"/>
                </a:lnTo>
                <a:lnTo>
                  <a:pt x="0" y="0"/>
                </a:lnTo>
                <a:close/>
              </a:path>
            </a:pathLst>
          </a:custGeom>
          <a:blipFill>
            <a:blip r:embed="rId6"/>
            <a:stretch>
              <a:fillRect/>
            </a:stretch>
          </a:blipFill>
        </p:spPr>
      </p:sp>
      <p:sp>
        <p:nvSpPr>
          <p:cNvPr id="7" name="TextBox 7"/>
          <p:cNvSpPr txBox="1"/>
          <p:nvPr/>
        </p:nvSpPr>
        <p:spPr>
          <a:xfrm>
            <a:off x="1028700" y="914400"/>
            <a:ext cx="13292627" cy="733962"/>
          </a:xfrm>
          <a:prstGeom prst="rect">
            <a:avLst/>
          </a:prstGeom>
        </p:spPr>
        <p:txBody>
          <a:bodyPr lIns="0" tIns="0" rIns="0" bIns="0" rtlCol="0" anchor="t">
            <a:spAutoFit/>
          </a:bodyPr>
          <a:lstStyle/>
          <a:p>
            <a:pPr algn="just">
              <a:lnSpc>
                <a:spcPts val="5739"/>
              </a:lnSpc>
              <a:spcBef>
                <a:spcPct val="0"/>
              </a:spcBef>
            </a:pPr>
            <a:r>
              <a:rPr lang="en-US" sz="4099" u="sng">
                <a:solidFill>
                  <a:srgbClr val="FFFFFF"/>
                </a:solidFill>
                <a:latin typeface="Poppins"/>
                <a:hlinkClick r:id="rId7" tooltip="https://github.com/aiformankind/wildfire-dataset/archive/refs/heads/master.zip"/>
              </a:rPr>
              <a:t>Veri Seti İndirme Linki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6" name="Freeform 6"/>
          <p:cNvSpPr/>
          <p:nvPr/>
        </p:nvSpPr>
        <p:spPr>
          <a:xfrm>
            <a:off x="2258466" y="2859805"/>
            <a:ext cx="13771067" cy="5869917"/>
          </a:xfrm>
          <a:custGeom>
            <a:avLst/>
            <a:gdLst/>
            <a:ahLst/>
            <a:cxnLst/>
            <a:rect l="l" t="t" r="r" b="b"/>
            <a:pathLst>
              <a:path w="13771067" h="5869917">
                <a:moveTo>
                  <a:pt x="0" y="0"/>
                </a:moveTo>
                <a:lnTo>
                  <a:pt x="13771068" y="0"/>
                </a:lnTo>
                <a:lnTo>
                  <a:pt x="13771068" y="5869917"/>
                </a:lnTo>
                <a:lnTo>
                  <a:pt x="0" y="5869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3535812" y="3599447"/>
            <a:ext cx="11216376" cy="3040481"/>
          </a:xfrm>
          <a:prstGeom prst="rect">
            <a:avLst/>
          </a:prstGeom>
        </p:spPr>
        <p:txBody>
          <a:bodyPr lIns="0" tIns="0" rIns="0" bIns="0" rtlCol="0" anchor="t">
            <a:spAutoFit/>
          </a:bodyPr>
          <a:lstStyle/>
          <a:p>
            <a:pPr marL="468724" lvl="1" indent="-234362" algn="just">
              <a:lnSpc>
                <a:spcPts val="3039"/>
              </a:lnSpc>
              <a:buFont typeface="Arial"/>
              <a:buChar char="•"/>
            </a:pPr>
            <a:r>
              <a:rPr lang="en-US" sz="2171">
                <a:solidFill>
                  <a:srgbClr val="FFFFFF"/>
                </a:solidFill>
                <a:latin typeface="Tomorrow"/>
              </a:rPr>
              <a:t>Avantajlar </a:t>
            </a:r>
          </a:p>
          <a:p>
            <a:pPr algn="just">
              <a:lnSpc>
                <a:spcPts val="3039"/>
              </a:lnSpc>
            </a:pPr>
            <a:endParaRPr lang="en-US" sz="2171">
              <a:solidFill>
                <a:srgbClr val="FFFFFF"/>
              </a:solidFill>
              <a:latin typeface="Tomorrow"/>
            </a:endParaRPr>
          </a:p>
          <a:p>
            <a:pPr marL="468724" lvl="1" indent="-234362" algn="just">
              <a:lnSpc>
                <a:spcPts val="3039"/>
              </a:lnSpc>
              <a:buFont typeface="Arial"/>
              <a:buChar char="•"/>
            </a:pPr>
            <a:r>
              <a:rPr lang="en-US" sz="2171">
                <a:solidFill>
                  <a:srgbClr val="FFFFFF"/>
                </a:solidFill>
                <a:latin typeface="Tomorrow"/>
              </a:rPr>
              <a:t> Ağaç yapılarının yorumlanması ve görselleştirilmesi kolaydır.</a:t>
            </a:r>
          </a:p>
          <a:p>
            <a:pPr marL="468724" lvl="1" indent="-234362" algn="just">
              <a:lnSpc>
                <a:spcPts val="3039"/>
              </a:lnSpc>
              <a:buFont typeface="Arial"/>
              <a:buChar char="•"/>
            </a:pPr>
            <a:r>
              <a:rPr lang="en-US" sz="2171">
                <a:solidFill>
                  <a:srgbClr val="FFFFFF"/>
                </a:solidFill>
                <a:latin typeface="Tomorrow"/>
              </a:rPr>
              <a:t>Hem metinsel hem de sayısal veriler analiz edilebilir.</a:t>
            </a:r>
          </a:p>
          <a:p>
            <a:pPr marL="468724" lvl="1" indent="-234362" algn="just">
              <a:lnSpc>
                <a:spcPts val="3039"/>
              </a:lnSpc>
              <a:buFont typeface="Arial"/>
              <a:buChar char="•"/>
            </a:pPr>
            <a:r>
              <a:rPr lang="en-US" sz="2171">
                <a:solidFill>
                  <a:srgbClr val="FFFFFF"/>
                </a:solidFill>
                <a:latin typeface="Tomorrow"/>
              </a:rPr>
              <a:t>Karar ağaçları, giriş parametrelerine bağlı çarpanlardan oluşan denklem şeklinde değil, koşullu bir çıkış modeli verir. Bu nedenle modelin çalışması hızlıdır. </a:t>
            </a:r>
          </a:p>
          <a:p>
            <a:pPr marL="468724" lvl="1" indent="-234362" algn="just">
              <a:lnSpc>
                <a:spcPts val="3039"/>
              </a:lnSpc>
              <a:buFont typeface="Arial"/>
              <a:buChar char="•"/>
            </a:pPr>
            <a:r>
              <a:rPr lang="en-US" sz="2171">
                <a:solidFill>
                  <a:srgbClr val="FFFFFF"/>
                </a:solidFill>
                <a:latin typeface="Tomorrow"/>
              </a:rPr>
              <a:t>Yüksek miktarda veriye ihtiyaç duymadan model eğitimi gerçekleştirilebilir. </a:t>
            </a:r>
          </a:p>
          <a:p>
            <a:pPr marL="468724" lvl="1" indent="-234362" algn="just">
              <a:lnSpc>
                <a:spcPts val="3039"/>
              </a:lnSpc>
              <a:buFont typeface="Arial"/>
              <a:buChar char="•"/>
            </a:pPr>
            <a:r>
              <a:rPr lang="en-US" sz="2171">
                <a:solidFill>
                  <a:srgbClr val="FFFFFF"/>
                </a:solidFill>
                <a:latin typeface="Tomorrow"/>
              </a:rPr>
              <a:t>Birden fazla çıkış parametresine sahip problemleri çözebilir. </a:t>
            </a:r>
          </a:p>
        </p:txBody>
      </p:sp>
      <p:sp>
        <p:nvSpPr>
          <p:cNvPr id="8" name="Freeform 8"/>
          <p:cNvSpPr/>
          <p:nvPr/>
        </p:nvSpPr>
        <p:spPr>
          <a:xfrm flipH="1">
            <a:off x="15783041" y="7477208"/>
            <a:ext cx="2999313" cy="3076218"/>
          </a:xfrm>
          <a:custGeom>
            <a:avLst/>
            <a:gdLst/>
            <a:ahLst/>
            <a:cxnLst/>
            <a:rect l="l" t="t" r="r" b="b"/>
            <a:pathLst>
              <a:path w="2999313" h="3076218">
                <a:moveTo>
                  <a:pt x="2999313" y="0"/>
                </a:moveTo>
                <a:lnTo>
                  <a:pt x="0" y="0"/>
                </a:lnTo>
                <a:lnTo>
                  <a:pt x="0" y="3076218"/>
                </a:lnTo>
                <a:lnTo>
                  <a:pt x="2999313" y="3076218"/>
                </a:lnTo>
                <a:lnTo>
                  <a:pt x="2999313" y="0"/>
                </a:lnTo>
                <a:close/>
              </a:path>
            </a:pathLst>
          </a:custGeom>
          <a:blipFill>
            <a:blip r:embed="rId6"/>
            <a:stretch>
              <a:fillRect/>
            </a:stretch>
          </a:blipFill>
        </p:spPr>
      </p:sp>
      <p:sp>
        <p:nvSpPr>
          <p:cNvPr id="9" name="TextBox 9"/>
          <p:cNvSpPr txBox="1"/>
          <p:nvPr/>
        </p:nvSpPr>
        <p:spPr>
          <a:xfrm>
            <a:off x="2254557" y="1151058"/>
            <a:ext cx="14765213"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FFFFFF"/>
                </a:solidFill>
                <a:latin typeface="HK Modular"/>
              </a:rPr>
              <a:t>1.1. Karar Ağaçları Algoritması Temelleri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6741286" y="8213761"/>
            <a:ext cx="1762422" cy="2089078"/>
            <a:chOff x="0" y="0"/>
            <a:chExt cx="2349897" cy="2785438"/>
          </a:xfrm>
        </p:grpSpPr>
        <p:sp>
          <p:nvSpPr>
            <p:cNvPr id="3" name="Freeform 3"/>
            <p:cNvSpPr/>
            <p:nvPr/>
          </p:nvSpPr>
          <p:spPr>
            <a:xfrm>
              <a:off x="0" y="0"/>
              <a:ext cx="2349897" cy="2785438"/>
            </a:xfrm>
            <a:custGeom>
              <a:avLst/>
              <a:gdLst/>
              <a:ahLst/>
              <a:cxnLst/>
              <a:rect l="l" t="t" r="r" b="b"/>
              <a:pathLst>
                <a:path w="2349897" h="2785438">
                  <a:moveTo>
                    <a:pt x="0" y="0"/>
                  </a:moveTo>
                  <a:lnTo>
                    <a:pt x="2349897" y="0"/>
                  </a:lnTo>
                  <a:lnTo>
                    <a:pt x="2349897" y="2785438"/>
                  </a:lnTo>
                  <a:lnTo>
                    <a:pt x="0" y="278543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238739" y="1217378"/>
              <a:ext cx="407232" cy="420912"/>
            </a:xfrm>
            <a:custGeom>
              <a:avLst/>
              <a:gdLst/>
              <a:ahLst/>
              <a:cxnLst/>
              <a:rect l="l" t="t" r="r" b="b"/>
              <a:pathLst>
                <a:path w="407232" h="420912">
                  <a:moveTo>
                    <a:pt x="407232" y="0"/>
                  </a:moveTo>
                  <a:lnTo>
                    <a:pt x="0" y="0"/>
                  </a:lnTo>
                  <a:lnTo>
                    <a:pt x="0" y="420912"/>
                  </a:lnTo>
                  <a:lnTo>
                    <a:pt x="407232" y="420912"/>
                  </a:lnTo>
                  <a:lnTo>
                    <a:pt x="407232" y="0"/>
                  </a:lnTo>
                  <a:close/>
                </a:path>
              </a:pathLst>
            </a:custGeom>
            <a:blipFill>
              <a:blip r:embed="rId4"/>
              <a:stretch>
                <a:fillRect/>
              </a:stretch>
            </a:blipFill>
          </p:spPr>
        </p:sp>
        <p:sp>
          <p:nvSpPr>
            <p:cNvPr id="5" name="Freeform 5"/>
            <p:cNvSpPr/>
            <p:nvPr/>
          </p:nvSpPr>
          <p:spPr>
            <a:xfrm rot="288391">
              <a:off x="591867" y="1264229"/>
              <a:ext cx="1166162" cy="1141381"/>
            </a:xfrm>
            <a:custGeom>
              <a:avLst/>
              <a:gdLst/>
              <a:ahLst/>
              <a:cxnLst/>
              <a:rect l="l" t="t" r="r" b="b"/>
              <a:pathLst>
                <a:path w="1166162" h="1141381">
                  <a:moveTo>
                    <a:pt x="0" y="0"/>
                  </a:moveTo>
                  <a:lnTo>
                    <a:pt x="1166162" y="0"/>
                  </a:lnTo>
                  <a:lnTo>
                    <a:pt x="1166162" y="1141380"/>
                  </a:lnTo>
                  <a:lnTo>
                    <a:pt x="0" y="1141380"/>
                  </a:lnTo>
                  <a:lnTo>
                    <a:pt x="0" y="0"/>
                  </a:lnTo>
                  <a:close/>
                </a:path>
              </a:pathLst>
            </a:custGeom>
            <a:blipFill>
              <a:blip r:embed="rId5"/>
              <a:stretch>
                <a:fillRect/>
              </a:stretch>
            </a:blipFill>
          </p:spPr>
        </p:sp>
      </p:grpSp>
      <p:sp>
        <p:nvSpPr>
          <p:cNvPr id="6" name="Freeform 6"/>
          <p:cNvSpPr/>
          <p:nvPr/>
        </p:nvSpPr>
        <p:spPr>
          <a:xfrm>
            <a:off x="5714468" y="925570"/>
            <a:ext cx="6859063" cy="8435859"/>
          </a:xfrm>
          <a:custGeom>
            <a:avLst/>
            <a:gdLst/>
            <a:ahLst/>
            <a:cxnLst/>
            <a:rect l="l" t="t" r="r" b="b"/>
            <a:pathLst>
              <a:path w="6859063" h="8435859">
                <a:moveTo>
                  <a:pt x="0" y="0"/>
                </a:moveTo>
                <a:lnTo>
                  <a:pt x="6859064" y="0"/>
                </a:lnTo>
                <a:lnTo>
                  <a:pt x="6859064" y="8435860"/>
                </a:lnTo>
                <a:lnTo>
                  <a:pt x="0" y="8435860"/>
                </a:lnTo>
                <a:lnTo>
                  <a:pt x="0" y="0"/>
                </a:lnTo>
                <a:close/>
              </a:path>
            </a:pathLst>
          </a:custGeom>
          <a:blipFill>
            <a:blip r:embed="rId6"/>
            <a:stretch>
              <a:fillRect/>
            </a:stretch>
          </a:blipFill>
        </p:spPr>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1A0242">
                <a:alpha val="100000"/>
              </a:srgbClr>
            </a:gs>
            <a:gs pos="100000">
              <a:srgbClr val="00000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99888" y="-42468"/>
            <a:ext cx="20487775" cy="10371936"/>
          </a:xfrm>
          <a:custGeom>
            <a:avLst/>
            <a:gdLst/>
            <a:ahLst/>
            <a:cxnLst/>
            <a:rect l="l" t="t" r="r" b="b"/>
            <a:pathLst>
              <a:path w="20487775" h="10371936">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188839" y="2746622"/>
            <a:ext cx="1479012" cy="1831594"/>
          </a:xfrm>
          <a:custGeom>
            <a:avLst/>
            <a:gdLst/>
            <a:ahLst/>
            <a:cxnLst/>
            <a:rect l="l" t="t" r="r" b="b"/>
            <a:pathLst>
              <a:path w="1479012" h="1831594">
                <a:moveTo>
                  <a:pt x="0" y="0"/>
                </a:moveTo>
                <a:lnTo>
                  <a:pt x="1479012" y="0"/>
                </a:lnTo>
                <a:lnTo>
                  <a:pt x="1479012" y="1831593"/>
                </a:lnTo>
                <a:lnTo>
                  <a:pt x="0" y="1831593"/>
                </a:lnTo>
                <a:lnTo>
                  <a:pt x="0" y="0"/>
                </a:lnTo>
                <a:close/>
              </a:path>
            </a:pathLst>
          </a:custGeom>
          <a:blipFill>
            <a:blip r:embed="rId4"/>
            <a:stretch>
              <a:fillRect/>
            </a:stretch>
          </a:blipFill>
        </p:spPr>
      </p:sp>
      <p:sp>
        <p:nvSpPr>
          <p:cNvPr id="4" name="Freeform 4"/>
          <p:cNvSpPr/>
          <p:nvPr/>
        </p:nvSpPr>
        <p:spPr>
          <a:xfrm>
            <a:off x="11666973" y="2746622"/>
            <a:ext cx="1524802" cy="1831594"/>
          </a:xfrm>
          <a:custGeom>
            <a:avLst/>
            <a:gdLst/>
            <a:ahLst/>
            <a:cxnLst/>
            <a:rect l="l" t="t" r="r" b="b"/>
            <a:pathLst>
              <a:path w="1524802" h="1831594">
                <a:moveTo>
                  <a:pt x="0" y="0"/>
                </a:moveTo>
                <a:lnTo>
                  <a:pt x="1524801" y="0"/>
                </a:lnTo>
                <a:lnTo>
                  <a:pt x="1524801" y="1831593"/>
                </a:lnTo>
                <a:lnTo>
                  <a:pt x="0" y="1831593"/>
                </a:lnTo>
                <a:lnTo>
                  <a:pt x="0" y="0"/>
                </a:lnTo>
                <a:close/>
              </a:path>
            </a:pathLst>
          </a:custGeom>
          <a:blipFill>
            <a:blip r:embed="rId5"/>
            <a:stretch>
              <a:fillRect/>
            </a:stretch>
          </a:blipFill>
        </p:spPr>
      </p:sp>
      <p:sp>
        <p:nvSpPr>
          <p:cNvPr id="5" name="Freeform 5"/>
          <p:cNvSpPr/>
          <p:nvPr/>
        </p:nvSpPr>
        <p:spPr>
          <a:xfrm>
            <a:off x="8884104" y="2746622"/>
            <a:ext cx="1785804" cy="1831594"/>
          </a:xfrm>
          <a:custGeom>
            <a:avLst/>
            <a:gdLst/>
            <a:ahLst/>
            <a:cxnLst/>
            <a:rect l="l" t="t" r="r" b="b"/>
            <a:pathLst>
              <a:path w="1785804" h="1831594">
                <a:moveTo>
                  <a:pt x="0" y="0"/>
                </a:moveTo>
                <a:lnTo>
                  <a:pt x="1785804" y="0"/>
                </a:lnTo>
                <a:lnTo>
                  <a:pt x="1785804" y="1831593"/>
                </a:lnTo>
                <a:lnTo>
                  <a:pt x="0" y="1831593"/>
                </a:lnTo>
                <a:lnTo>
                  <a:pt x="0" y="0"/>
                </a:lnTo>
                <a:close/>
              </a:path>
            </a:pathLst>
          </a:custGeom>
          <a:blipFill>
            <a:blip r:embed="rId6"/>
            <a:stretch>
              <a:fillRect/>
            </a:stretch>
          </a:blipFill>
        </p:spPr>
      </p:sp>
      <p:sp>
        <p:nvSpPr>
          <p:cNvPr id="6" name="Freeform 6"/>
          <p:cNvSpPr/>
          <p:nvPr/>
        </p:nvSpPr>
        <p:spPr>
          <a:xfrm>
            <a:off x="5784780" y="2746622"/>
            <a:ext cx="2102260" cy="1831594"/>
          </a:xfrm>
          <a:custGeom>
            <a:avLst/>
            <a:gdLst/>
            <a:ahLst/>
            <a:cxnLst/>
            <a:rect l="l" t="t" r="r" b="b"/>
            <a:pathLst>
              <a:path w="2102260" h="1831594">
                <a:moveTo>
                  <a:pt x="0" y="0"/>
                </a:moveTo>
                <a:lnTo>
                  <a:pt x="2102260" y="0"/>
                </a:lnTo>
                <a:lnTo>
                  <a:pt x="2102260" y="1831593"/>
                </a:lnTo>
                <a:lnTo>
                  <a:pt x="0" y="1831593"/>
                </a:lnTo>
                <a:lnTo>
                  <a:pt x="0" y="0"/>
                </a:lnTo>
                <a:close/>
              </a:path>
            </a:pathLst>
          </a:custGeom>
          <a:blipFill>
            <a:blip r:embed="rId7"/>
            <a:stretch>
              <a:fillRect/>
            </a:stretch>
          </a:blipFill>
        </p:spPr>
      </p:sp>
      <p:sp>
        <p:nvSpPr>
          <p:cNvPr id="7" name="Freeform 7"/>
          <p:cNvSpPr/>
          <p:nvPr/>
        </p:nvSpPr>
        <p:spPr>
          <a:xfrm>
            <a:off x="2620149" y="2746622"/>
            <a:ext cx="2167566" cy="1831594"/>
          </a:xfrm>
          <a:custGeom>
            <a:avLst/>
            <a:gdLst/>
            <a:ahLst/>
            <a:cxnLst/>
            <a:rect l="l" t="t" r="r" b="b"/>
            <a:pathLst>
              <a:path w="2167566" h="1831594">
                <a:moveTo>
                  <a:pt x="0" y="0"/>
                </a:moveTo>
                <a:lnTo>
                  <a:pt x="2167567" y="0"/>
                </a:lnTo>
                <a:lnTo>
                  <a:pt x="2167567" y="1831593"/>
                </a:lnTo>
                <a:lnTo>
                  <a:pt x="0" y="1831593"/>
                </a:lnTo>
                <a:lnTo>
                  <a:pt x="0" y="0"/>
                </a:lnTo>
                <a:close/>
              </a:path>
            </a:pathLst>
          </a:custGeom>
          <a:blipFill>
            <a:blip r:embed="rId8"/>
            <a:stretch>
              <a:fillRect/>
            </a:stretch>
          </a:blipFill>
        </p:spPr>
      </p:sp>
      <p:sp>
        <p:nvSpPr>
          <p:cNvPr id="8" name="Freeform 8"/>
          <p:cNvSpPr/>
          <p:nvPr/>
        </p:nvSpPr>
        <p:spPr>
          <a:xfrm>
            <a:off x="13875179" y="7426706"/>
            <a:ext cx="1792672" cy="1831594"/>
          </a:xfrm>
          <a:custGeom>
            <a:avLst/>
            <a:gdLst/>
            <a:ahLst/>
            <a:cxnLst/>
            <a:rect l="l" t="t" r="r" b="b"/>
            <a:pathLst>
              <a:path w="1792672" h="1831594">
                <a:moveTo>
                  <a:pt x="0" y="0"/>
                </a:moveTo>
                <a:lnTo>
                  <a:pt x="1792672" y="0"/>
                </a:lnTo>
                <a:lnTo>
                  <a:pt x="1792672" y="1831594"/>
                </a:lnTo>
                <a:lnTo>
                  <a:pt x="0" y="1831594"/>
                </a:lnTo>
                <a:lnTo>
                  <a:pt x="0" y="0"/>
                </a:lnTo>
                <a:close/>
              </a:path>
            </a:pathLst>
          </a:custGeom>
          <a:blipFill>
            <a:blip r:embed="rId9"/>
            <a:stretch>
              <a:fillRect/>
            </a:stretch>
          </a:blipFill>
        </p:spPr>
      </p:sp>
      <p:sp>
        <p:nvSpPr>
          <p:cNvPr id="9" name="Freeform 9"/>
          <p:cNvSpPr/>
          <p:nvPr/>
        </p:nvSpPr>
        <p:spPr>
          <a:xfrm>
            <a:off x="11190667" y="7426706"/>
            <a:ext cx="1414906" cy="1831594"/>
          </a:xfrm>
          <a:custGeom>
            <a:avLst/>
            <a:gdLst/>
            <a:ahLst/>
            <a:cxnLst/>
            <a:rect l="l" t="t" r="r" b="b"/>
            <a:pathLst>
              <a:path w="1414906" h="1831594">
                <a:moveTo>
                  <a:pt x="0" y="0"/>
                </a:moveTo>
                <a:lnTo>
                  <a:pt x="1414906" y="0"/>
                </a:lnTo>
                <a:lnTo>
                  <a:pt x="1414906" y="1831594"/>
                </a:lnTo>
                <a:lnTo>
                  <a:pt x="0" y="1831594"/>
                </a:lnTo>
                <a:lnTo>
                  <a:pt x="0" y="0"/>
                </a:lnTo>
                <a:close/>
              </a:path>
            </a:pathLst>
          </a:custGeom>
          <a:blipFill>
            <a:blip r:embed="rId10"/>
            <a:stretch>
              <a:fillRect/>
            </a:stretch>
          </a:blipFill>
        </p:spPr>
      </p:sp>
      <p:sp>
        <p:nvSpPr>
          <p:cNvPr id="10" name="Freeform 10"/>
          <p:cNvSpPr/>
          <p:nvPr/>
        </p:nvSpPr>
        <p:spPr>
          <a:xfrm>
            <a:off x="8483260" y="7426706"/>
            <a:ext cx="1437801" cy="1831594"/>
          </a:xfrm>
          <a:custGeom>
            <a:avLst/>
            <a:gdLst/>
            <a:ahLst/>
            <a:cxnLst/>
            <a:rect l="l" t="t" r="r" b="b"/>
            <a:pathLst>
              <a:path w="1437801" h="1831594">
                <a:moveTo>
                  <a:pt x="0" y="0"/>
                </a:moveTo>
                <a:lnTo>
                  <a:pt x="1437801" y="0"/>
                </a:lnTo>
                <a:lnTo>
                  <a:pt x="1437801" y="1831594"/>
                </a:lnTo>
                <a:lnTo>
                  <a:pt x="0" y="1831594"/>
                </a:lnTo>
                <a:lnTo>
                  <a:pt x="0" y="0"/>
                </a:lnTo>
                <a:close/>
              </a:path>
            </a:pathLst>
          </a:custGeom>
          <a:blipFill>
            <a:blip r:embed="rId11"/>
            <a:stretch>
              <a:fillRect/>
            </a:stretch>
          </a:blipFill>
        </p:spPr>
      </p:sp>
      <p:sp>
        <p:nvSpPr>
          <p:cNvPr id="11" name="Freeform 11"/>
          <p:cNvSpPr/>
          <p:nvPr/>
        </p:nvSpPr>
        <p:spPr>
          <a:xfrm>
            <a:off x="5780432" y="7426706"/>
            <a:ext cx="1433222" cy="1831594"/>
          </a:xfrm>
          <a:custGeom>
            <a:avLst/>
            <a:gdLst/>
            <a:ahLst/>
            <a:cxnLst/>
            <a:rect l="l" t="t" r="r" b="b"/>
            <a:pathLst>
              <a:path w="1433222" h="1831594">
                <a:moveTo>
                  <a:pt x="0" y="0"/>
                </a:moveTo>
                <a:lnTo>
                  <a:pt x="1433222" y="0"/>
                </a:lnTo>
                <a:lnTo>
                  <a:pt x="1433222" y="1831594"/>
                </a:lnTo>
                <a:lnTo>
                  <a:pt x="0" y="1831594"/>
                </a:lnTo>
                <a:lnTo>
                  <a:pt x="0" y="0"/>
                </a:lnTo>
                <a:close/>
              </a:path>
            </a:pathLst>
          </a:custGeom>
          <a:blipFill>
            <a:blip r:embed="rId12"/>
            <a:stretch>
              <a:fillRect/>
            </a:stretch>
          </a:blipFill>
        </p:spPr>
      </p:sp>
      <p:sp>
        <p:nvSpPr>
          <p:cNvPr id="12" name="Freeform 12"/>
          <p:cNvSpPr/>
          <p:nvPr/>
        </p:nvSpPr>
        <p:spPr>
          <a:xfrm>
            <a:off x="2620149" y="7426706"/>
            <a:ext cx="1890677" cy="1831594"/>
          </a:xfrm>
          <a:custGeom>
            <a:avLst/>
            <a:gdLst/>
            <a:ahLst/>
            <a:cxnLst/>
            <a:rect l="l" t="t" r="r" b="b"/>
            <a:pathLst>
              <a:path w="1890677" h="1831594">
                <a:moveTo>
                  <a:pt x="0" y="0"/>
                </a:moveTo>
                <a:lnTo>
                  <a:pt x="1890678" y="0"/>
                </a:lnTo>
                <a:lnTo>
                  <a:pt x="1890678" y="1831594"/>
                </a:lnTo>
                <a:lnTo>
                  <a:pt x="0" y="1831594"/>
                </a:lnTo>
                <a:lnTo>
                  <a:pt x="0" y="0"/>
                </a:lnTo>
                <a:close/>
              </a:path>
            </a:pathLst>
          </a:custGeom>
          <a:blipFill>
            <a:blip r:embed="rId13"/>
            <a:stretch>
              <a:fillRect/>
            </a:stretch>
          </a:blipFill>
        </p:spPr>
      </p:sp>
      <p:sp>
        <p:nvSpPr>
          <p:cNvPr id="13" name="Freeform 13"/>
          <p:cNvSpPr/>
          <p:nvPr/>
        </p:nvSpPr>
        <p:spPr>
          <a:xfrm>
            <a:off x="13513035" y="5086664"/>
            <a:ext cx="2154816" cy="1831594"/>
          </a:xfrm>
          <a:custGeom>
            <a:avLst/>
            <a:gdLst/>
            <a:ahLst/>
            <a:cxnLst/>
            <a:rect l="l" t="t" r="r" b="b"/>
            <a:pathLst>
              <a:path w="2154816" h="1831594">
                <a:moveTo>
                  <a:pt x="0" y="0"/>
                </a:moveTo>
                <a:lnTo>
                  <a:pt x="2154816" y="0"/>
                </a:lnTo>
                <a:lnTo>
                  <a:pt x="2154816" y="1831594"/>
                </a:lnTo>
                <a:lnTo>
                  <a:pt x="0" y="1831594"/>
                </a:lnTo>
                <a:lnTo>
                  <a:pt x="0" y="0"/>
                </a:lnTo>
                <a:close/>
              </a:path>
            </a:pathLst>
          </a:custGeom>
          <a:blipFill>
            <a:blip r:embed="rId14"/>
            <a:stretch>
              <a:fillRect/>
            </a:stretch>
          </a:blipFill>
        </p:spPr>
      </p:sp>
      <p:sp>
        <p:nvSpPr>
          <p:cNvPr id="14" name="Freeform 14"/>
          <p:cNvSpPr/>
          <p:nvPr/>
        </p:nvSpPr>
        <p:spPr>
          <a:xfrm>
            <a:off x="10547638" y="5086664"/>
            <a:ext cx="1871360" cy="1831594"/>
          </a:xfrm>
          <a:custGeom>
            <a:avLst/>
            <a:gdLst/>
            <a:ahLst/>
            <a:cxnLst/>
            <a:rect l="l" t="t" r="r" b="b"/>
            <a:pathLst>
              <a:path w="1871360" h="1831594">
                <a:moveTo>
                  <a:pt x="0" y="0"/>
                </a:moveTo>
                <a:lnTo>
                  <a:pt x="1871360" y="0"/>
                </a:lnTo>
                <a:lnTo>
                  <a:pt x="1871360" y="1831594"/>
                </a:lnTo>
                <a:lnTo>
                  <a:pt x="0" y="1831594"/>
                </a:lnTo>
                <a:lnTo>
                  <a:pt x="0" y="0"/>
                </a:lnTo>
                <a:close/>
              </a:path>
            </a:pathLst>
          </a:custGeom>
          <a:blipFill>
            <a:blip r:embed="rId15"/>
            <a:stretch>
              <a:fillRect/>
            </a:stretch>
          </a:blipFill>
        </p:spPr>
      </p:sp>
      <p:sp>
        <p:nvSpPr>
          <p:cNvPr id="15" name="Freeform 15"/>
          <p:cNvSpPr/>
          <p:nvPr/>
        </p:nvSpPr>
        <p:spPr>
          <a:xfrm>
            <a:off x="7995195" y="5086664"/>
            <a:ext cx="1458406" cy="1831594"/>
          </a:xfrm>
          <a:custGeom>
            <a:avLst/>
            <a:gdLst/>
            <a:ahLst/>
            <a:cxnLst/>
            <a:rect l="l" t="t" r="r" b="b"/>
            <a:pathLst>
              <a:path w="1458406" h="1831594">
                <a:moveTo>
                  <a:pt x="0" y="0"/>
                </a:moveTo>
                <a:lnTo>
                  <a:pt x="1458407" y="0"/>
                </a:lnTo>
                <a:lnTo>
                  <a:pt x="1458407" y="1831594"/>
                </a:lnTo>
                <a:lnTo>
                  <a:pt x="0" y="1831594"/>
                </a:lnTo>
                <a:lnTo>
                  <a:pt x="0" y="0"/>
                </a:lnTo>
                <a:close/>
              </a:path>
            </a:pathLst>
          </a:custGeom>
          <a:blipFill>
            <a:blip r:embed="rId16"/>
            <a:stretch>
              <a:fillRect/>
            </a:stretch>
          </a:blipFill>
        </p:spPr>
      </p:sp>
      <p:sp>
        <p:nvSpPr>
          <p:cNvPr id="16" name="Freeform 16"/>
          <p:cNvSpPr/>
          <p:nvPr/>
        </p:nvSpPr>
        <p:spPr>
          <a:xfrm>
            <a:off x="5149697" y="5086664"/>
            <a:ext cx="1751461" cy="1831594"/>
          </a:xfrm>
          <a:custGeom>
            <a:avLst/>
            <a:gdLst/>
            <a:ahLst/>
            <a:cxnLst/>
            <a:rect l="l" t="t" r="r" b="b"/>
            <a:pathLst>
              <a:path w="1751461" h="1831594">
                <a:moveTo>
                  <a:pt x="0" y="0"/>
                </a:moveTo>
                <a:lnTo>
                  <a:pt x="1751462" y="0"/>
                </a:lnTo>
                <a:lnTo>
                  <a:pt x="1751462" y="1831594"/>
                </a:lnTo>
                <a:lnTo>
                  <a:pt x="0" y="1831594"/>
                </a:lnTo>
                <a:lnTo>
                  <a:pt x="0" y="0"/>
                </a:lnTo>
                <a:close/>
              </a:path>
            </a:pathLst>
          </a:custGeom>
          <a:blipFill>
            <a:blip r:embed="rId17"/>
            <a:stretch>
              <a:fillRect/>
            </a:stretch>
          </a:blipFill>
        </p:spPr>
      </p:sp>
      <p:sp>
        <p:nvSpPr>
          <p:cNvPr id="17" name="Freeform 17"/>
          <p:cNvSpPr/>
          <p:nvPr/>
        </p:nvSpPr>
        <p:spPr>
          <a:xfrm>
            <a:off x="2620149" y="5086664"/>
            <a:ext cx="1435512" cy="1831594"/>
          </a:xfrm>
          <a:custGeom>
            <a:avLst/>
            <a:gdLst/>
            <a:ahLst/>
            <a:cxnLst/>
            <a:rect l="l" t="t" r="r" b="b"/>
            <a:pathLst>
              <a:path w="1435512" h="1831594">
                <a:moveTo>
                  <a:pt x="0" y="0"/>
                </a:moveTo>
                <a:lnTo>
                  <a:pt x="1435512" y="0"/>
                </a:lnTo>
                <a:lnTo>
                  <a:pt x="1435512" y="1831594"/>
                </a:lnTo>
                <a:lnTo>
                  <a:pt x="0" y="1831594"/>
                </a:lnTo>
                <a:lnTo>
                  <a:pt x="0" y="0"/>
                </a:lnTo>
                <a:close/>
              </a:path>
            </a:pathLst>
          </a:custGeom>
          <a:blipFill>
            <a:blip r:embed="rId18"/>
            <a:stretch>
              <a:fillRect/>
            </a:stretch>
          </a:blipFill>
        </p:spPr>
      </p:sp>
      <p:sp>
        <p:nvSpPr>
          <p:cNvPr id="18" name="TextBox 18"/>
          <p:cNvSpPr txBox="1"/>
          <p:nvPr/>
        </p:nvSpPr>
        <p:spPr>
          <a:xfrm>
            <a:off x="2502198" y="785716"/>
            <a:ext cx="13283604" cy="689108"/>
          </a:xfrm>
          <a:prstGeom prst="rect">
            <a:avLst/>
          </a:prstGeom>
        </p:spPr>
        <p:txBody>
          <a:bodyPr lIns="0" tIns="0" rIns="0" bIns="0" rtlCol="0" anchor="t">
            <a:spAutoFit/>
          </a:bodyPr>
          <a:lstStyle/>
          <a:p>
            <a:pPr algn="ctr">
              <a:lnSpc>
                <a:spcPts val="5592"/>
              </a:lnSpc>
              <a:spcBef>
                <a:spcPct val="0"/>
              </a:spcBef>
            </a:pPr>
            <a:r>
              <a:rPr lang="en-US" sz="3994">
                <a:solidFill>
                  <a:srgbClr val="FFFFFF"/>
                </a:solidFill>
                <a:latin typeface="HK Modular"/>
              </a:rPr>
              <a:t>DERSTE KULLANDIĞIMIZ KAYNAKLAR</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1A0242">
                <a:alpha val="100000"/>
              </a:srgbClr>
            </a:gs>
            <a:gs pos="100000">
              <a:srgbClr val="00000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99888" y="-42468"/>
            <a:ext cx="20487775" cy="10371936"/>
          </a:xfrm>
          <a:custGeom>
            <a:avLst/>
            <a:gdLst/>
            <a:ahLst/>
            <a:cxnLst/>
            <a:rect l="l" t="t" r="r" b="b"/>
            <a:pathLst>
              <a:path w="20487775" h="10371936">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502198" y="785716"/>
            <a:ext cx="13283604" cy="689108"/>
          </a:xfrm>
          <a:prstGeom prst="rect">
            <a:avLst/>
          </a:prstGeom>
        </p:spPr>
        <p:txBody>
          <a:bodyPr lIns="0" tIns="0" rIns="0" bIns="0" rtlCol="0" anchor="t">
            <a:spAutoFit/>
          </a:bodyPr>
          <a:lstStyle/>
          <a:p>
            <a:pPr algn="ctr">
              <a:lnSpc>
                <a:spcPts val="5592"/>
              </a:lnSpc>
              <a:spcBef>
                <a:spcPct val="0"/>
              </a:spcBef>
            </a:pPr>
            <a:r>
              <a:rPr lang="en-US" sz="3994">
                <a:solidFill>
                  <a:srgbClr val="FFFFFF"/>
                </a:solidFill>
                <a:latin typeface="HK Modular"/>
              </a:rPr>
              <a:t>DERSTE KULLANDIĞIMIZ KAYNAKLAR</a:t>
            </a:r>
          </a:p>
        </p:txBody>
      </p:sp>
      <p:sp>
        <p:nvSpPr>
          <p:cNvPr id="4" name="Freeform 4"/>
          <p:cNvSpPr/>
          <p:nvPr/>
        </p:nvSpPr>
        <p:spPr>
          <a:xfrm>
            <a:off x="3229396" y="2428863"/>
            <a:ext cx="7998705" cy="1969681"/>
          </a:xfrm>
          <a:custGeom>
            <a:avLst/>
            <a:gdLst/>
            <a:ahLst/>
            <a:cxnLst/>
            <a:rect l="l" t="t" r="r" b="b"/>
            <a:pathLst>
              <a:path w="7998705" h="1969681">
                <a:moveTo>
                  <a:pt x="0" y="0"/>
                </a:moveTo>
                <a:lnTo>
                  <a:pt x="7998705" y="0"/>
                </a:lnTo>
                <a:lnTo>
                  <a:pt x="7998705" y="1969681"/>
                </a:lnTo>
                <a:lnTo>
                  <a:pt x="0" y="19696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1219033" y="2432473"/>
            <a:ext cx="3839571" cy="967892"/>
          </a:xfrm>
          <a:custGeom>
            <a:avLst/>
            <a:gdLst/>
            <a:ahLst/>
            <a:cxnLst/>
            <a:rect l="l" t="t" r="r" b="b"/>
            <a:pathLst>
              <a:path w="3839571" h="967892">
                <a:moveTo>
                  <a:pt x="3839571" y="0"/>
                </a:moveTo>
                <a:lnTo>
                  <a:pt x="0" y="0"/>
                </a:lnTo>
                <a:lnTo>
                  <a:pt x="0" y="967892"/>
                </a:lnTo>
                <a:lnTo>
                  <a:pt x="3839571" y="967892"/>
                </a:lnTo>
                <a:lnTo>
                  <a:pt x="3839571"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687240" y="2998831"/>
            <a:ext cx="7083018" cy="850782"/>
          </a:xfrm>
          <a:prstGeom prst="rect">
            <a:avLst/>
          </a:prstGeom>
        </p:spPr>
        <p:txBody>
          <a:bodyPr lIns="0" tIns="0" rIns="0" bIns="0" rtlCol="0" anchor="t">
            <a:spAutoFit/>
          </a:bodyPr>
          <a:lstStyle/>
          <a:p>
            <a:pPr marL="0" lvl="0" indent="0" algn="ctr">
              <a:lnSpc>
                <a:spcPts val="3307"/>
              </a:lnSpc>
            </a:pPr>
            <a:r>
              <a:rPr lang="en-US" sz="2901" u="sng">
                <a:solidFill>
                  <a:srgbClr val="01FFFF"/>
                </a:solidFill>
                <a:latin typeface="HK Modular"/>
                <a:hlinkClick r:id="rId8" tooltip="https://www.kaggle.com/datasets/plameneduardo/sarscov2-ctscan-dataset"/>
              </a:rPr>
              <a:t>VERİ SETİ İÇİN İNDİRME LİNKİ </a:t>
            </a:r>
          </a:p>
        </p:txBody>
      </p:sp>
      <p:sp>
        <p:nvSpPr>
          <p:cNvPr id="7" name="Freeform 7"/>
          <p:cNvSpPr/>
          <p:nvPr/>
        </p:nvSpPr>
        <p:spPr>
          <a:xfrm>
            <a:off x="3229396" y="4701645"/>
            <a:ext cx="7998705" cy="1969681"/>
          </a:xfrm>
          <a:custGeom>
            <a:avLst/>
            <a:gdLst/>
            <a:ahLst/>
            <a:cxnLst/>
            <a:rect l="l" t="t" r="r" b="b"/>
            <a:pathLst>
              <a:path w="7998705" h="1969681">
                <a:moveTo>
                  <a:pt x="0" y="0"/>
                </a:moveTo>
                <a:lnTo>
                  <a:pt x="7998705" y="0"/>
                </a:lnTo>
                <a:lnTo>
                  <a:pt x="7998705" y="1969682"/>
                </a:lnTo>
                <a:lnTo>
                  <a:pt x="0" y="19696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1219033" y="4705256"/>
            <a:ext cx="3839571" cy="967892"/>
          </a:xfrm>
          <a:custGeom>
            <a:avLst/>
            <a:gdLst/>
            <a:ahLst/>
            <a:cxnLst/>
            <a:rect l="l" t="t" r="r" b="b"/>
            <a:pathLst>
              <a:path w="3839571" h="967892">
                <a:moveTo>
                  <a:pt x="3839571" y="0"/>
                </a:moveTo>
                <a:lnTo>
                  <a:pt x="0" y="0"/>
                </a:lnTo>
                <a:lnTo>
                  <a:pt x="0" y="967892"/>
                </a:lnTo>
                <a:lnTo>
                  <a:pt x="3839571" y="967892"/>
                </a:lnTo>
                <a:lnTo>
                  <a:pt x="3839571"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3687240" y="5271614"/>
            <a:ext cx="7083018" cy="850782"/>
          </a:xfrm>
          <a:prstGeom prst="rect">
            <a:avLst/>
          </a:prstGeom>
        </p:spPr>
        <p:txBody>
          <a:bodyPr lIns="0" tIns="0" rIns="0" bIns="0" rtlCol="0" anchor="t">
            <a:spAutoFit/>
          </a:bodyPr>
          <a:lstStyle/>
          <a:p>
            <a:pPr marL="0" lvl="0" indent="0" algn="ctr">
              <a:lnSpc>
                <a:spcPts val="3307"/>
              </a:lnSpc>
            </a:pPr>
            <a:r>
              <a:rPr lang="en-US" sz="2901" u="sng">
                <a:solidFill>
                  <a:srgbClr val="01FFFF"/>
                </a:solidFill>
                <a:latin typeface="HK Modular"/>
                <a:hlinkClick r:id="rId9" tooltip="https://github.com/deneyapyz/ortaokul/tree/main/Hafta4"/>
              </a:rPr>
              <a:t>Derste yazdığımız kodlar</a:t>
            </a:r>
          </a:p>
        </p:txBody>
      </p:sp>
      <p:sp>
        <p:nvSpPr>
          <p:cNvPr id="10" name="Freeform 10"/>
          <p:cNvSpPr/>
          <p:nvPr/>
        </p:nvSpPr>
        <p:spPr>
          <a:xfrm>
            <a:off x="3229396" y="6976780"/>
            <a:ext cx="7998705" cy="1969681"/>
          </a:xfrm>
          <a:custGeom>
            <a:avLst/>
            <a:gdLst/>
            <a:ahLst/>
            <a:cxnLst/>
            <a:rect l="l" t="t" r="r" b="b"/>
            <a:pathLst>
              <a:path w="7998705" h="1969681">
                <a:moveTo>
                  <a:pt x="0" y="0"/>
                </a:moveTo>
                <a:lnTo>
                  <a:pt x="7998705" y="0"/>
                </a:lnTo>
                <a:lnTo>
                  <a:pt x="7998705" y="1969681"/>
                </a:lnTo>
                <a:lnTo>
                  <a:pt x="0" y="19696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flipH="1">
            <a:off x="11219033" y="6980391"/>
            <a:ext cx="3839571" cy="967892"/>
          </a:xfrm>
          <a:custGeom>
            <a:avLst/>
            <a:gdLst/>
            <a:ahLst/>
            <a:cxnLst/>
            <a:rect l="l" t="t" r="r" b="b"/>
            <a:pathLst>
              <a:path w="3839571" h="967892">
                <a:moveTo>
                  <a:pt x="3839571" y="0"/>
                </a:moveTo>
                <a:lnTo>
                  <a:pt x="0" y="0"/>
                </a:lnTo>
                <a:lnTo>
                  <a:pt x="0" y="967892"/>
                </a:lnTo>
                <a:lnTo>
                  <a:pt x="3839571" y="967892"/>
                </a:lnTo>
                <a:lnTo>
                  <a:pt x="3839571"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3687240" y="7546748"/>
            <a:ext cx="7083018" cy="431682"/>
          </a:xfrm>
          <a:prstGeom prst="rect">
            <a:avLst/>
          </a:prstGeom>
        </p:spPr>
        <p:txBody>
          <a:bodyPr lIns="0" tIns="0" rIns="0" bIns="0" rtlCol="0" anchor="t">
            <a:spAutoFit/>
          </a:bodyPr>
          <a:lstStyle/>
          <a:p>
            <a:pPr marL="0" lvl="0" indent="0" algn="ctr">
              <a:lnSpc>
                <a:spcPts val="3307"/>
              </a:lnSpc>
            </a:pPr>
            <a:r>
              <a:rPr lang="en-US" sz="2901" u="sng">
                <a:solidFill>
                  <a:srgbClr val="01FFFF"/>
                </a:solidFill>
                <a:latin typeface="HK Modular"/>
                <a:hlinkClick r:id="rId10" tooltip="https://drive.google.com/drive/folders/1b9_RPHWU5M7NBByP8GSV1hojnZ8M6icF"/>
              </a:rPr>
              <a:t>python ders videoları</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6" name="Freeform 6"/>
          <p:cNvSpPr/>
          <p:nvPr/>
        </p:nvSpPr>
        <p:spPr>
          <a:xfrm>
            <a:off x="2258466" y="2859805"/>
            <a:ext cx="13771067" cy="5869917"/>
          </a:xfrm>
          <a:custGeom>
            <a:avLst/>
            <a:gdLst/>
            <a:ahLst/>
            <a:cxnLst/>
            <a:rect l="l" t="t" r="r" b="b"/>
            <a:pathLst>
              <a:path w="13771067" h="5869917">
                <a:moveTo>
                  <a:pt x="0" y="0"/>
                </a:moveTo>
                <a:lnTo>
                  <a:pt x="13771068" y="0"/>
                </a:lnTo>
                <a:lnTo>
                  <a:pt x="13771068" y="5869917"/>
                </a:lnTo>
                <a:lnTo>
                  <a:pt x="0" y="5869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3535812" y="4170947"/>
            <a:ext cx="11216376" cy="1897481"/>
          </a:xfrm>
          <a:prstGeom prst="rect">
            <a:avLst/>
          </a:prstGeom>
        </p:spPr>
        <p:txBody>
          <a:bodyPr lIns="0" tIns="0" rIns="0" bIns="0" rtlCol="0" anchor="t">
            <a:spAutoFit/>
          </a:bodyPr>
          <a:lstStyle/>
          <a:p>
            <a:pPr marL="468724" lvl="1" indent="-234362" algn="just">
              <a:lnSpc>
                <a:spcPts val="3039"/>
              </a:lnSpc>
              <a:buFont typeface="Arial"/>
              <a:buChar char="•"/>
            </a:pPr>
            <a:r>
              <a:rPr lang="en-US" sz="2171">
                <a:solidFill>
                  <a:srgbClr val="FFFFFF"/>
                </a:solidFill>
                <a:latin typeface="Tomorrow"/>
              </a:rPr>
              <a:t>Dezavantajlar</a:t>
            </a:r>
          </a:p>
          <a:p>
            <a:pPr algn="just">
              <a:lnSpc>
                <a:spcPts val="3039"/>
              </a:lnSpc>
            </a:pPr>
            <a:endParaRPr lang="en-US" sz="2171">
              <a:solidFill>
                <a:srgbClr val="FFFFFF"/>
              </a:solidFill>
              <a:latin typeface="Tomorrow"/>
            </a:endParaRPr>
          </a:p>
          <a:p>
            <a:pPr marL="468724" lvl="1" indent="-234362" algn="just">
              <a:lnSpc>
                <a:spcPts val="3039"/>
              </a:lnSpc>
              <a:buFont typeface="Arial"/>
              <a:buChar char="•"/>
            </a:pPr>
            <a:r>
              <a:rPr lang="en-US" sz="2171">
                <a:solidFill>
                  <a:srgbClr val="FFFFFF"/>
                </a:solidFill>
                <a:latin typeface="Tomorrow"/>
              </a:rPr>
              <a:t> Verilerin analizi yapılırken otomatik oluşan büyük ağaç yapılarının aşırı karmaşık olmasından dolayı ağaç dallarının takibi zordur. </a:t>
            </a:r>
          </a:p>
          <a:p>
            <a:pPr marL="468724" lvl="1" indent="-234362" algn="just">
              <a:lnSpc>
                <a:spcPts val="3039"/>
              </a:lnSpc>
              <a:buFont typeface="Arial"/>
              <a:buChar char="•"/>
            </a:pPr>
            <a:r>
              <a:rPr lang="en-US" sz="2171">
                <a:solidFill>
                  <a:srgbClr val="FFFFFF"/>
                </a:solidFill>
                <a:latin typeface="Tomorrow"/>
              </a:rPr>
              <a:t> Aşırı öğrenme (over fitting) yaşanabilir.</a:t>
            </a:r>
          </a:p>
        </p:txBody>
      </p:sp>
      <p:sp>
        <p:nvSpPr>
          <p:cNvPr id="8" name="Freeform 8"/>
          <p:cNvSpPr/>
          <p:nvPr/>
        </p:nvSpPr>
        <p:spPr>
          <a:xfrm flipH="1">
            <a:off x="15783041" y="7477208"/>
            <a:ext cx="2999313" cy="3076218"/>
          </a:xfrm>
          <a:custGeom>
            <a:avLst/>
            <a:gdLst/>
            <a:ahLst/>
            <a:cxnLst/>
            <a:rect l="l" t="t" r="r" b="b"/>
            <a:pathLst>
              <a:path w="2999313" h="3076218">
                <a:moveTo>
                  <a:pt x="2999313" y="0"/>
                </a:moveTo>
                <a:lnTo>
                  <a:pt x="0" y="0"/>
                </a:lnTo>
                <a:lnTo>
                  <a:pt x="0" y="3076218"/>
                </a:lnTo>
                <a:lnTo>
                  <a:pt x="2999313" y="3076218"/>
                </a:lnTo>
                <a:lnTo>
                  <a:pt x="2999313" y="0"/>
                </a:lnTo>
                <a:close/>
              </a:path>
            </a:pathLst>
          </a:custGeom>
          <a:blipFill>
            <a:blip r:embed="rId6"/>
            <a:stretch>
              <a:fillRect/>
            </a:stretch>
          </a:blipFill>
        </p:spPr>
      </p:sp>
      <p:sp>
        <p:nvSpPr>
          <p:cNvPr id="9" name="TextBox 9"/>
          <p:cNvSpPr txBox="1"/>
          <p:nvPr/>
        </p:nvSpPr>
        <p:spPr>
          <a:xfrm>
            <a:off x="2254557" y="1151058"/>
            <a:ext cx="14765213"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FFFFFF"/>
                </a:solidFill>
                <a:latin typeface="HK Modular"/>
              </a:rPr>
              <a:t>1.1. Karar Ağaçları Algoritması Temelleri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6" name="Freeform 6"/>
          <p:cNvSpPr/>
          <p:nvPr/>
        </p:nvSpPr>
        <p:spPr>
          <a:xfrm>
            <a:off x="2258466" y="2859805"/>
            <a:ext cx="13771067" cy="5869917"/>
          </a:xfrm>
          <a:custGeom>
            <a:avLst/>
            <a:gdLst/>
            <a:ahLst/>
            <a:cxnLst/>
            <a:rect l="l" t="t" r="r" b="b"/>
            <a:pathLst>
              <a:path w="13771067" h="5869917">
                <a:moveTo>
                  <a:pt x="0" y="0"/>
                </a:moveTo>
                <a:lnTo>
                  <a:pt x="13771068" y="0"/>
                </a:lnTo>
                <a:lnTo>
                  <a:pt x="13771068" y="5869917"/>
                </a:lnTo>
                <a:lnTo>
                  <a:pt x="0" y="5869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3535812" y="4170947"/>
            <a:ext cx="11216376" cy="1897481"/>
          </a:xfrm>
          <a:prstGeom prst="rect">
            <a:avLst/>
          </a:prstGeom>
        </p:spPr>
        <p:txBody>
          <a:bodyPr lIns="0" tIns="0" rIns="0" bIns="0" rtlCol="0" anchor="t">
            <a:spAutoFit/>
          </a:bodyPr>
          <a:lstStyle/>
          <a:p>
            <a:pPr marL="468724" lvl="1" indent="-234362" algn="just">
              <a:lnSpc>
                <a:spcPts val="3039"/>
              </a:lnSpc>
              <a:buFont typeface="Arial"/>
              <a:buChar char="•"/>
            </a:pPr>
            <a:r>
              <a:rPr lang="en-US" sz="2171">
                <a:solidFill>
                  <a:srgbClr val="FFFFFF"/>
                </a:solidFill>
                <a:latin typeface="Tomorrow"/>
              </a:rPr>
              <a:t>Aşırı öğrenme (over fitting) kavramını şöyle bir örnek ile açıklar: Algoritmanın eğitim verisi üzerinden veriyi ezberlemesine verilen tekniğin adıdır. Aşırı öğrenmede eğitim verilerinden elde edilen sonuç yüksek olurken, eğitim verisinden farklı bir veri modele verildiğinde hatalı sonuçlar üretir. Kısaca model kararlı bir yapıya sahip değildir </a:t>
            </a:r>
          </a:p>
        </p:txBody>
      </p:sp>
      <p:sp>
        <p:nvSpPr>
          <p:cNvPr id="8" name="Freeform 8"/>
          <p:cNvSpPr/>
          <p:nvPr/>
        </p:nvSpPr>
        <p:spPr>
          <a:xfrm flipH="1">
            <a:off x="15783041" y="7477208"/>
            <a:ext cx="2999313" cy="3076218"/>
          </a:xfrm>
          <a:custGeom>
            <a:avLst/>
            <a:gdLst/>
            <a:ahLst/>
            <a:cxnLst/>
            <a:rect l="l" t="t" r="r" b="b"/>
            <a:pathLst>
              <a:path w="2999313" h="3076218">
                <a:moveTo>
                  <a:pt x="2999313" y="0"/>
                </a:moveTo>
                <a:lnTo>
                  <a:pt x="0" y="0"/>
                </a:lnTo>
                <a:lnTo>
                  <a:pt x="0" y="3076218"/>
                </a:lnTo>
                <a:lnTo>
                  <a:pt x="2999313" y="3076218"/>
                </a:lnTo>
                <a:lnTo>
                  <a:pt x="2999313" y="0"/>
                </a:lnTo>
                <a:close/>
              </a:path>
            </a:pathLst>
          </a:custGeom>
          <a:blipFill>
            <a:blip r:embed="rId6"/>
            <a:stretch>
              <a:fillRect/>
            </a:stretch>
          </a:blipFill>
        </p:spPr>
      </p:sp>
      <p:sp>
        <p:nvSpPr>
          <p:cNvPr id="9" name="TextBox 9"/>
          <p:cNvSpPr txBox="1"/>
          <p:nvPr/>
        </p:nvSpPr>
        <p:spPr>
          <a:xfrm>
            <a:off x="2254557" y="1151058"/>
            <a:ext cx="14765213"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FFFFFF"/>
                </a:solidFill>
                <a:latin typeface="HK Modular"/>
              </a:rPr>
              <a:t>1.1. Karar Ağaçları Algoritması Temelleri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sp>
      <p:sp>
        <p:nvSpPr>
          <p:cNvPr id="5" name="TextBox 5"/>
          <p:cNvSpPr txBox="1"/>
          <p:nvPr/>
        </p:nvSpPr>
        <p:spPr>
          <a:xfrm>
            <a:off x="6148603" y="2838863"/>
            <a:ext cx="5990794" cy="4542600"/>
          </a:xfrm>
          <a:prstGeom prst="rect">
            <a:avLst/>
          </a:prstGeom>
        </p:spPr>
        <p:txBody>
          <a:bodyPr lIns="0" tIns="0" rIns="0" bIns="0" rtlCol="0" anchor="t">
            <a:spAutoFit/>
          </a:bodyPr>
          <a:lstStyle/>
          <a:p>
            <a:pPr algn="just">
              <a:lnSpc>
                <a:spcPts val="4037"/>
              </a:lnSpc>
              <a:spcBef>
                <a:spcPct val="0"/>
              </a:spcBef>
            </a:pPr>
            <a:r>
              <a:rPr lang="en-US" sz="2883" dirty="0" err="1">
                <a:solidFill>
                  <a:srgbClr val="FFFFFF"/>
                </a:solidFill>
                <a:latin typeface="Tomorrow"/>
              </a:rPr>
              <a:t>Karar</a:t>
            </a:r>
            <a:r>
              <a:rPr lang="en-US" sz="2883" dirty="0">
                <a:solidFill>
                  <a:srgbClr val="FFFFFF"/>
                </a:solidFill>
                <a:latin typeface="Tomorrow"/>
              </a:rPr>
              <a:t> </a:t>
            </a:r>
            <a:r>
              <a:rPr lang="en-US" sz="2883" dirty="0" err="1">
                <a:solidFill>
                  <a:srgbClr val="FFFFFF"/>
                </a:solidFill>
                <a:latin typeface="Tomorrow"/>
              </a:rPr>
              <a:t>Ağaçları</a:t>
            </a:r>
            <a:r>
              <a:rPr lang="en-US" sz="2883" dirty="0">
                <a:solidFill>
                  <a:srgbClr val="FFFFFF"/>
                </a:solidFill>
                <a:latin typeface="Tomorrow"/>
              </a:rPr>
              <a:t> </a:t>
            </a:r>
            <a:r>
              <a:rPr lang="en-US" sz="2883" dirty="0" err="1">
                <a:solidFill>
                  <a:srgbClr val="FFFFFF"/>
                </a:solidFill>
                <a:latin typeface="Tomorrow"/>
              </a:rPr>
              <a:t>ile</a:t>
            </a:r>
            <a:r>
              <a:rPr lang="en-US" sz="2883" dirty="0">
                <a:solidFill>
                  <a:srgbClr val="FFFFFF"/>
                </a:solidFill>
                <a:latin typeface="Tomorrow"/>
              </a:rPr>
              <a:t> </a:t>
            </a:r>
            <a:r>
              <a:rPr lang="en-US" sz="2883" dirty="0" err="1">
                <a:solidFill>
                  <a:srgbClr val="FFFFFF"/>
                </a:solidFill>
                <a:latin typeface="Tomorrow"/>
              </a:rPr>
              <a:t>karar</a:t>
            </a:r>
            <a:r>
              <a:rPr lang="en-US" sz="2883" dirty="0">
                <a:solidFill>
                  <a:srgbClr val="FFFFFF"/>
                </a:solidFill>
                <a:latin typeface="Tomorrow"/>
              </a:rPr>
              <a:t> </a:t>
            </a:r>
            <a:r>
              <a:rPr lang="en-US" sz="2883" dirty="0" err="1">
                <a:solidFill>
                  <a:srgbClr val="FFFFFF"/>
                </a:solidFill>
                <a:latin typeface="Tomorrow"/>
              </a:rPr>
              <a:t>verme</a:t>
            </a:r>
            <a:r>
              <a:rPr lang="en-US" sz="2883" dirty="0">
                <a:solidFill>
                  <a:srgbClr val="FFFFFF"/>
                </a:solidFill>
                <a:latin typeface="Tomorrow"/>
              </a:rPr>
              <a:t> </a:t>
            </a:r>
            <a:r>
              <a:rPr lang="en-US" sz="2883" dirty="0" err="1">
                <a:solidFill>
                  <a:srgbClr val="FFFFFF"/>
                </a:solidFill>
                <a:latin typeface="Tomorrow"/>
              </a:rPr>
              <a:t>aşamasında</a:t>
            </a:r>
            <a:r>
              <a:rPr lang="en-US" sz="2883" dirty="0">
                <a:solidFill>
                  <a:srgbClr val="FFFFFF"/>
                </a:solidFill>
                <a:latin typeface="Tomorrow"/>
              </a:rPr>
              <a:t> </a:t>
            </a:r>
            <a:r>
              <a:rPr lang="en-US" sz="2883" dirty="0" err="1">
                <a:solidFill>
                  <a:srgbClr val="FFFFFF"/>
                </a:solidFill>
                <a:latin typeface="Tomorrow"/>
              </a:rPr>
              <a:t>hangi</a:t>
            </a:r>
            <a:r>
              <a:rPr lang="en-US" sz="2883" dirty="0">
                <a:solidFill>
                  <a:srgbClr val="FFFFFF"/>
                </a:solidFill>
                <a:latin typeface="Tomorrow"/>
              </a:rPr>
              <a:t> </a:t>
            </a:r>
            <a:r>
              <a:rPr lang="en-US" sz="2883" dirty="0" err="1">
                <a:solidFill>
                  <a:srgbClr val="FFFFFF"/>
                </a:solidFill>
                <a:latin typeface="Tomorrow"/>
              </a:rPr>
              <a:t>durumların</a:t>
            </a:r>
            <a:r>
              <a:rPr lang="en-US" sz="2883" dirty="0">
                <a:solidFill>
                  <a:srgbClr val="FFFFFF"/>
                </a:solidFill>
                <a:latin typeface="Tomorrow"/>
              </a:rPr>
              <a:t> </a:t>
            </a:r>
            <a:r>
              <a:rPr lang="en-US" sz="2883" dirty="0" err="1">
                <a:solidFill>
                  <a:srgbClr val="FFFFFF"/>
                </a:solidFill>
                <a:latin typeface="Tomorrow"/>
              </a:rPr>
              <a:t>birbirini</a:t>
            </a:r>
            <a:r>
              <a:rPr lang="en-US" sz="2883" dirty="0">
                <a:solidFill>
                  <a:srgbClr val="FFFFFF"/>
                </a:solidFill>
                <a:latin typeface="Tomorrow"/>
              </a:rPr>
              <a:t> </a:t>
            </a:r>
            <a:r>
              <a:rPr lang="en-US" sz="2883" dirty="0" err="1">
                <a:solidFill>
                  <a:srgbClr val="FFFFFF"/>
                </a:solidFill>
                <a:latin typeface="Tomorrow"/>
              </a:rPr>
              <a:t>takip</a:t>
            </a:r>
            <a:r>
              <a:rPr lang="en-US" sz="2883" dirty="0">
                <a:solidFill>
                  <a:srgbClr val="FFFFFF"/>
                </a:solidFill>
                <a:latin typeface="Tomorrow"/>
              </a:rPr>
              <a:t> </a:t>
            </a:r>
            <a:r>
              <a:rPr lang="en-US" sz="2883" dirty="0" err="1">
                <a:solidFill>
                  <a:srgbClr val="FFFFFF"/>
                </a:solidFill>
                <a:latin typeface="Tomorrow"/>
              </a:rPr>
              <a:t>edeceğine</a:t>
            </a:r>
            <a:r>
              <a:rPr lang="en-US" sz="2883" dirty="0">
                <a:solidFill>
                  <a:srgbClr val="FFFFFF"/>
                </a:solidFill>
                <a:latin typeface="Tomorrow"/>
              </a:rPr>
              <a:t> </a:t>
            </a:r>
            <a:r>
              <a:rPr lang="en-US" sz="2883" dirty="0" err="1">
                <a:solidFill>
                  <a:srgbClr val="FFFFFF"/>
                </a:solidFill>
                <a:latin typeface="Tomorrow"/>
              </a:rPr>
              <a:t>Entropi</a:t>
            </a:r>
            <a:r>
              <a:rPr lang="en-US" sz="2883" dirty="0">
                <a:solidFill>
                  <a:srgbClr val="FFFFFF"/>
                </a:solidFill>
                <a:latin typeface="Tomorrow"/>
              </a:rPr>
              <a:t> </a:t>
            </a:r>
            <a:r>
              <a:rPr lang="en-US" sz="2883" dirty="0" err="1">
                <a:solidFill>
                  <a:srgbClr val="FFFFFF"/>
                </a:solidFill>
                <a:latin typeface="Tomorrow"/>
              </a:rPr>
              <a:t>adı</a:t>
            </a:r>
            <a:r>
              <a:rPr lang="en-US" sz="2883" dirty="0">
                <a:solidFill>
                  <a:srgbClr val="FFFFFF"/>
                </a:solidFill>
                <a:latin typeface="Tomorrow"/>
              </a:rPr>
              <a:t> </a:t>
            </a:r>
            <a:r>
              <a:rPr lang="en-US" sz="2883" dirty="0" err="1">
                <a:solidFill>
                  <a:srgbClr val="FFFFFF"/>
                </a:solidFill>
                <a:latin typeface="Tomorrow"/>
              </a:rPr>
              <a:t>verilen</a:t>
            </a:r>
            <a:r>
              <a:rPr lang="en-US" sz="2883" dirty="0">
                <a:solidFill>
                  <a:srgbClr val="FFFFFF"/>
                </a:solidFill>
                <a:latin typeface="Tomorrow"/>
              </a:rPr>
              <a:t> </a:t>
            </a:r>
            <a:r>
              <a:rPr lang="en-US" sz="2883" dirty="0" err="1">
                <a:solidFill>
                  <a:srgbClr val="FFFFFF"/>
                </a:solidFill>
                <a:latin typeface="Tomorrow"/>
              </a:rPr>
              <a:t>bilgi</a:t>
            </a:r>
            <a:r>
              <a:rPr lang="en-US" sz="2883" dirty="0">
                <a:solidFill>
                  <a:srgbClr val="FFFFFF"/>
                </a:solidFill>
                <a:latin typeface="Tomorrow"/>
              </a:rPr>
              <a:t> </a:t>
            </a:r>
            <a:r>
              <a:rPr lang="en-US" sz="2883" dirty="0" err="1">
                <a:solidFill>
                  <a:srgbClr val="FFFFFF"/>
                </a:solidFill>
                <a:latin typeface="Tomorrow"/>
              </a:rPr>
              <a:t>kazancı</a:t>
            </a:r>
            <a:r>
              <a:rPr lang="en-US" sz="2883" dirty="0">
                <a:solidFill>
                  <a:srgbClr val="FFFFFF"/>
                </a:solidFill>
                <a:latin typeface="Tomorrow"/>
              </a:rPr>
              <a:t> </a:t>
            </a:r>
            <a:r>
              <a:rPr lang="en-US" sz="2883" dirty="0" err="1">
                <a:solidFill>
                  <a:srgbClr val="FFFFFF"/>
                </a:solidFill>
                <a:latin typeface="Tomorrow"/>
              </a:rPr>
              <a:t>hesabıyla</a:t>
            </a:r>
            <a:r>
              <a:rPr lang="en-US" sz="2883" dirty="0">
                <a:solidFill>
                  <a:srgbClr val="FFFFFF"/>
                </a:solidFill>
                <a:latin typeface="Tomorrow"/>
              </a:rPr>
              <a:t> </a:t>
            </a:r>
            <a:r>
              <a:rPr lang="en-US" sz="2883" dirty="0" err="1">
                <a:solidFill>
                  <a:srgbClr val="FFFFFF"/>
                </a:solidFill>
                <a:latin typeface="Tomorrow"/>
              </a:rPr>
              <a:t>karar</a:t>
            </a:r>
            <a:r>
              <a:rPr lang="en-US" sz="2883" dirty="0">
                <a:solidFill>
                  <a:srgbClr val="FFFFFF"/>
                </a:solidFill>
                <a:latin typeface="Tomorrow"/>
              </a:rPr>
              <a:t> </a:t>
            </a:r>
            <a:r>
              <a:rPr lang="en-US" sz="2883" dirty="0" err="1">
                <a:solidFill>
                  <a:srgbClr val="FFFFFF"/>
                </a:solidFill>
                <a:latin typeface="Tomorrow"/>
              </a:rPr>
              <a:t>verilir</a:t>
            </a:r>
            <a:r>
              <a:rPr lang="en-US" sz="2883" dirty="0">
                <a:solidFill>
                  <a:srgbClr val="FFFFFF"/>
                </a:solidFill>
                <a:latin typeface="Tomorrow"/>
              </a:rPr>
              <a:t>. </a:t>
            </a:r>
            <a:r>
              <a:rPr lang="en-US" sz="2883" dirty="0" err="1">
                <a:solidFill>
                  <a:srgbClr val="FFFFFF"/>
                </a:solidFill>
                <a:latin typeface="Tomorrow"/>
              </a:rPr>
              <a:t>Bizi</a:t>
            </a:r>
            <a:r>
              <a:rPr lang="en-US" sz="2883" dirty="0">
                <a:solidFill>
                  <a:srgbClr val="FFFFFF"/>
                </a:solidFill>
                <a:latin typeface="Tomorrow"/>
              </a:rPr>
              <a:t> </a:t>
            </a:r>
            <a:r>
              <a:rPr lang="en-US" sz="2883" dirty="0" err="1">
                <a:solidFill>
                  <a:srgbClr val="FFFFFF"/>
                </a:solidFill>
                <a:latin typeface="Tomorrow"/>
              </a:rPr>
              <a:t>karara</a:t>
            </a:r>
            <a:r>
              <a:rPr lang="en-US" sz="2883" dirty="0">
                <a:solidFill>
                  <a:srgbClr val="FFFFFF"/>
                </a:solidFill>
                <a:latin typeface="Tomorrow"/>
              </a:rPr>
              <a:t> </a:t>
            </a:r>
            <a:r>
              <a:rPr lang="en-US" sz="2883" dirty="0" err="1">
                <a:solidFill>
                  <a:srgbClr val="FFFFFF"/>
                </a:solidFill>
                <a:latin typeface="Tomorrow"/>
              </a:rPr>
              <a:t>ulaştırabilen</a:t>
            </a:r>
            <a:r>
              <a:rPr lang="en-US" sz="2883" dirty="0">
                <a:solidFill>
                  <a:srgbClr val="FFFFFF"/>
                </a:solidFill>
                <a:latin typeface="Tomorrow"/>
              </a:rPr>
              <a:t> her </a:t>
            </a:r>
            <a:r>
              <a:rPr lang="en-US" sz="2883" dirty="0" err="1">
                <a:solidFill>
                  <a:srgbClr val="FFFFFF"/>
                </a:solidFill>
                <a:latin typeface="Tomorrow"/>
              </a:rPr>
              <a:t>durumdan</a:t>
            </a:r>
            <a:r>
              <a:rPr lang="en-US" sz="2883" dirty="0">
                <a:solidFill>
                  <a:srgbClr val="FFFFFF"/>
                </a:solidFill>
                <a:latin typeface="Tomorrow"/>
              </a:rPr>
              <a:t> </a:t>
            </a:r>
            <a:r>
              <a:rPr lang="en-US" sz="2883" dirty="0" err="1">
                <a:solidFill>
                  <a:srgbClr val="FFFFFF"/>
                </a:solidFill>
                <a:latin typeface="Tomorrow"/>
              </a:rPr>
              <a:t>hangisinin</a:t>
            </a:r>
            <a:r>
              <a:rPr lang="en-US" sz="2883" dirty="0">
                <a:solidFill>
                  <a:srgbClr val="FFFFFF"/>
                </a:solidFill>
                <a:latin typeface="Tomorrow"/>
              </a:rPr>
              <a:t> </a:t>
            </a:r>
            <a:r>
              <a:rPr lang="en-US" sz="2883" dirty="0" err="1">
                <a:solidFill>
                  <a:srgbClr val="FFFFFF"/>
                </a:solidFill>
                <a:latin typeface="Tomorrow"/>
              </a:rPr>
              <a:t>Entropi</a:t>
            </a:r>
            <a:r>
              <a:rPr lang="en-US" sz="2883" dirty="0">
                <a:solidFill>
                  <a:srgbClr val="FFFFFF"/>
                </a:solidFill>
                <a:latin typeface="Tomorrow"/>
              </a:rPr>
              <a:t> </a:t>
            </a:r>
            <a:r>
              <a:rPr lang="en-US" sz="2883" dirty="0" err="1">
                <a:solidFill>
                  <a:srgbClr val="FFFFFF"/>
                </a:solidFill>
                <a:latin typeface="Tomorrow"/>
              </a:rPr>
              <a:t>değeri</a:t>
            </a:r>
            <a:r>
              <a:rPr lang="en-US" sz="2883" dirty="0">
                <a:solidFill>
                  <a:srgbClr val="FFFFFF"/>
                </a:solidFill>
                <a:latin typeface="Tomorrow"/>
              </a:rPr>
              <a:t> </a:t>
            </a:r>
            <a:r>
              <a:rPr lang="en-US" sz="2883" dirty="0" err="1">
                <a:solidFill>
                  <a:srgbClr val="FFFFFF"/>
                </a:solidFill>
                <a:latin typeface="Tomorrow"/>
              </a:rPr>
              <a:t>yüksek</a:t>
            </a:r>
            <a:r>
              <a:rPr lang="en-US" sz="2883" dirty="0">
                <a:solidFill>
                  <a:srgbClr val="FFFFFF"/>
                </a:solidFill>
                <a:latin typeface="Tomorrow"/>
              </a:rPr>
              <a:t> </a:t>
            </a:r>
            <a:r>
              <a:rPr lang="en-US" sz="2883" dirty="0" err="1">
                <a:solidFill>
                  <a:srgbClr val="FFFFFF"/>
                </a:solidFill>
                <a:latin typeface="Tomorrow"/>
              </a:rPr>
              <a:t>çıkarsa</a:t>
            </a:r>
            <a:r>
              <a:rPr lang="en-US" sz="2883" dirty="0">
                <a:solidFill>
                  <a:srgbClr val="FFFFFF"/>
                </a:solidFill>
                <a:latin typeface="Tomorrow"/>
              </a:rPr>
              <a:t> </a:t>
            </a:r>
            <a:r>
              <a:rPr lang="en-US" sz="2883" dirty="0" err="1">
                <a:solidFill>
                  <a:srgbClr val="FFFFFF"/>
                </a:solidFill>
                <a:latin typeface="Tomorrow"/>
              </a:rPr>
              <a:t>ağaçta</a:t>
            </a:r>
            <a:r>
              <a:rPr lang="en-US" sz="2883" dirty="0">
                <a:solidFill>
                  <a:srgbClr val="FFFFFF"/>
                </a:solidFill>
                <a:latin typeface="Tomorrow"/>
              </a:rPr>
              <a:t> </a:t>
            </a:r>
            <a:r>
              <a:rPr lang="en-US" sz="2883" dirty="0" err="1">
                <a:solidFill>
                  <a:srgbClr val="FFFFFF"/>
                </a:solidFill>
                <a:latin typeface="Tomorrow"/>
              </a:rPr>
              <a:t>sıradaki</a:t>
            </a:r>
            <a:r>
              <a:rPr lang="en-US" sz="2883" dirty="0">
                <a:solidFill>
                  <a:srgbClr val="FFFFFF"/>
                </a:solidFill>
                <a:latin typeface="Tomorrow"/>
              </a:rPr>
              <a:t> </a:t>
            </a:r>
            <a:r>
              <a:rPr lang="en-US" sz="2883" dirty="0" err="1">
                <a:solidFill>
                  <a:srgbClr val="FFFFFF"/>
                </a:solidFill>
                <a:latin typeface="Tomorrow"/>
              </a:rPr>
              <a:t>düğüme</a:t>
            </a:r>
            <a:r>
              <a:rPr lang="en-US" sz="2883" dirty="0">
                <a:solidFill>
                  <a:srgbClr val="FFFFFF"/>
                </a:solidFill>
                <a:latin typeface="Tomorrow"/>
              </a:rPr>
              <a:t> o </a:t>
            </a:r>
            <a:r>
              <a:rPr lang="en-US" sz="2883" dirty="0" err="1">
                <a:solidFill>
                  <a:srgbClr val="FFFFFF"/>
                </a:solidFill>
                <a:latin typeface="Tomorrow"/>
              </a:rPr>
              <a:t>eklenir</a:t>
            </a:r>
            <a:r>
              <a:rPr lang="en-US" sz="2883" dirty="0">
                <a:solidFill>
                  <a:srgbClr val="FFFFFF"/>
                </a:solidFill>
                <a:latin typeface="Tomorrow"/>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662886" y="630418"/>
            <a:ext cx="9189758" cy="9255317"/>
          </a:xfrm>
          <a:custGeom>
            <a:avLst/>
            <a:gdLst/>
            <a:ahLst/>
            <a:cxnLst/>
            <a:rect l="l" t="t" r="r" b="b"/>
            <a:pathLst>
              <a:path w="9189758" h="9255317">
                <a:moveTo>
                  <a:pt x="0" y="0"/>
                </a:moveTo>
                <a:lnTo>
                  <a:pt x="9189758" y="0"/>
                </a:lnTo>
                <a:lnTo>
                  <a:pt x="9189758" y="9255317"/>
                </a:lnTo>
                <a:lnTo>
                  <a:pt x="0" y="9255317"/>
                </a:lnTo>
                <a:lnTo>
                  <a:pt x="0" y="0"/>
                </a:lnTo>
                <a:close/>
              </a:path>
            </a:pathLst>
          </a:custGeom>
          <a:blipFill>
            <a:blip r:embed="rId4">
              <a:alphaModFix amt="27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926608" y="1355616"/>
            <a:ext cx="6434784" cy="530920"/>
          </a:xfrm>
          <a:prstGeom prst="rect">
            <a:avLst/>
          </a:prstGeom>
        </p:spPr>
        <p:txBody>
          <a:bodyPr lIns="0" tIns="0" rIns="0" bIns="0" rtlCol="0" anchor="t">
            <a:spAutoFit/>
          </a:bodyPr>
          <a:lstStyle/>
          <a:p>
            <a:pPr algn="ctr">
              <a:lnSpc>
                <a:spcPts val="4336"/>
              </a:lnSpc>
              <a:spcBef>
                <a:spcPct val="0"/>
              </a:spcBef>
            </a:pPr>
            <a:r>
              <a:rPr lang="en-US" sz="3097">
                <a:solidFill>
                  <a:srgbClr val="FFFFFF"/>
                </a:solidFill>
                <a:latin typeface="Tomorrow"/>
              </a:rPr>
              <a:t>Dünya’dan Haberler </a:t>
            </a:r>
          </a:p>
        </p:txBody>
      </p:sp>
      <p:sp>
        <p:nvSpPr>
          <p:cNvPr id="5" name="TextBox 5"/>
          <p:cNvSpPr txBox="1"/>
          <p:nvPr/>
        </p:nvSpPr>
        <p:spPr>
          <a:xfrm>
            <a:off x="1028700" y="2110307"/>
            <a:ext cx="16230600" cy="6009236"/>
          </a:xfrm>
          <a:prstGeom prst="rect">
            <a:avLst/>
          </a:prstGeom>
        </p:spPr>
        <p:txBody>
          <a:bodyPr lIns="0" tIns="0" rIns="0" bIns="0" rtlCol="0" anchor="t">
            <a:spAutoFit/>
          </a:bodyPr>
          <a:lstStyle/>
          <a:p>
            <a:pPr algn="just">
              <a:lnSpc>
                <a:spcPts val="3200"/>
              </a:lnSpc>
            </a:pPr>
            <a:r>
              <a:rPr lang="en-US" sz="2286">
                <a:solidFill>
                  <a:srgbClr val="FFFFFF"/>
                </a:solidFill>
                <a:latin typeface="Tomorrow"/>
              </a:rPr>
              <a:t>Dünya’dan Haberler Mucit Yapay Zekâ Surrey Üniversitesinde profesör olan Ryan Abbot tarafından 2019’da başlatılan The Artificial Inventor adlı proje, yapay zekâ ve yasanın yollarının kesişmesine odaklanıyordu. DABUS olarak adlandırılan bir sistem için projenin başlamasıyla birlikte 2 patent başvurusunda bulunulmuştu. </a:t>
            </a:r>
          </a:p>
          <a:p>
            <a:pPr algn="just">
              <a:lnSpc>
                <a:spcPts val="3200"/>
              </a:lnSpc>
            </a:pPr>
            <a:endParaRPr lang="en-US" sz="2286">
              <a:solidFill>
                <a:srgbClr val="FFFFFF"/>
              </a:solidFill>
              <a:latin typeface="Tomorrow"/>
            </a:endParaRPr>
          </a:p>
          <a:p>
            <a:pPr algn="just">
              <a:lnSpc>
                <a:spcPts val="3200"/>
              </a:lnSpc>
            </a:pPr>
            <a:r>
              <a:rPr lang="en-US" sz="2286">
                <a:solidFill>
                  <a:srgbClr val="FFFFFF"/>
                </a:solidFill>
                <a:latin typeface="Tomorrow"/>
              </a:rPr>
              <a:t>Ayarlanabilir bir yemek kabı ve acil durum işaret ışığı olan icatların patentleri, mucit olarak DABUS’u gösteriyordu. Dr. Stephen Thaler tarafından geliştirilen DABUS adlı sistem, sahip olduğu trilyonlarca ağ sayesinde büyük fikir ve icatlar öne sürebiliyordu. Fakat Amerika başta olmak üzere birçok ülke, yapay zekânın mucit olamayacağını söyleyerek patent tekliflerini geri çevirdi. Bunun üzerine davalar açan Thaler ve Abbott, son gelişmelerle birlikte bekledikleri sonuca yavaş yavaş ulaşacak gibi görünüyorlar. </a:t>
            </a:r>
          </a:p>
          <a:p>
            <a:pPr algn="just">
              <a:lnSpc>
                <a:spcPts val="3200"/>
              </a:lnSpc>
            </a:pPr>
            <a:endParaRPr lang="en-US" sz="2286">
              <a:solidFill>
                <a:srgbClr val="FFFFFF"/>
              </a:solidFill>
              <a:latin typeface="Tomorrow"/>
            </a:endParaRPr>
          </a:p>
          <a:p>
            <a:pPr algn="just">
              <a:lnSpc>
                <a:spcPts val="3200"/>
              </a:lnSpc>
              <a:spcBef>
                <a:spcPct val="0"/>
              </a:spcBef>
            </a:pPr>
            <a:r>
              <a:rPr lang="en-US" sz="2286">
                <a:solidFill>
                  <a:srgbClr val="FFFFFF"/>
                </a:solidFill>
                <a:latin typeface="Tomorrow"/>
              </a:rPr>
              <a:t>Başlangıçta Avustralya da bu fikre karşı çıkıyordu. Fakat Avustralya Federal Mahkemesinden Jonathan Beach, bu durum karşısındaki tavrın değişmesine karar verdi. Beach’in vardığı karara göre DABUS, mucit olarak görülecek, fakat patent için aday olamayacak veya başvuramayacak. Bu noktada patentin sahibi, DABUS’un geliştiricisi Thaler olacak. Beach, yaptığı açıklamada kendi görüşüne göre yapay zekâ sisteminin veya cihazın mucit olarak tanınabileceğini söylüyor: “İkimiz de yaratıldık ve yaratıyoruz. Bizim yarattıklarımız neden yaratamasın?” (Web Kaynağı (4.3).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TotalTime>
  <Words>1581</Words>
  <Application>Microsoft Office PowerPoint</Application>
  <PresentationFormat>Özel</PresentationFormat>
  <Paragraphs>78</Paragraphs>
  <Slides>52</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52</vt:i4>
      </vt:variant>
    </vt:vector>
  </HeadingPairs>
  <TitlesOfParts>
    <vt:vector size="58" baseType="lpstr">
      <vt:lpstr>Poppins</vt:lpstr>
      <vt:lpstr>Arial</vt:lpstr>
      <vt:lpstr>HK Modular</vt:lpstr>
      <vt:lpstr>Calibri</vt:lpstr>
      <vt:lpstr>Tomorrow</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hafta 4</dc:title>
  <cp:lastModifiedBy>SEMA NUR EKMEKCİ</cp:lastModifiedBy>
  <cp:revision>5</cp:revision>
  <dcterms:created xsi:type="dcterms:W3CDTF">2006-08-16T00:00:00Z</dcterms:created>
  <dcterms:modified xsi:type="dcterms:W3CDTF">2024-05-18T19:11:44Z</dcterms:modified>
  <dc:identifier>DAGFFEPoMc8</dc:identifier>
</cp:coreProperties>
</file>